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12739"/>
            <a:ext cx="7772400" cy="3476302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/>
              <a:t>ВИМОГИ</a:t>
            </a:r>
            <a:br>
              <a:rPr lang="uk-UA" sz="3600" b="1" dirty="0"/>
            </a:br>
            <a:r>
              <a:rPr lang="uk-UA" sz="3600" b="1" dirty="0"/>
              <a:t>до оформлення документів, </a:t>
            </a:r>
            <a:r>
              <a:rPr lang="uk-UA" sz="3600" b="1" dirty="0" smtClean="0"/>
              <a:t/>
            </a:r>
            <a:br>
              <a:rPr lang="uk-UA" sz="3600" b="1" dirty="0" smtClean="0"/>
            </a:br>
            <a:r>
              <a:rPr lang="uk-UA" sz="3600" b="1" dirty="0" smtClean="0"/>
              <a:t>що </a:t>
            </a:r>
            <a:r>
              <a:rPr lang="uk-UA" sz="3600" b="1" dirty="0"/>
              <a:t>виготовляються за допомогою комп'ютерної </a:t>
            </a:r>
            <a:r>
              <a:rPr lang="uk-UA" sz="3600" b="1" dirty="0" smtClean="0"/>
              <a:t>техніки</a:t>
            </a:r>
            <a:r>
              <a:rPr lang="uk-UA" sz="3600" dirty="0"/>
              <a:t/>
            </a:r>
            <a:br>
              <a:rPr lang="uk-UA" sz="3600" dirty="0"/>
            </a:br>
            <a:endParaRPr lang="uk-UA" sz="3600" dirty="0"/>
          </a:p>
        </p:txBody>
      </p:sp>
      <p:sp>
        <p:nvSpPr>
          <p:cNvPr id="3" name="AutoShape 2" descr="ÐÐ°ÑÑÐ¸Ð½ÐºÐ¸ Ð¿Ð¾ Ð·Ð°Ð¿ÑÐ¾ÑÑ ÐºÐ°ÑÑÐ¸Ð½ÐºÐ¸ Ð´Ð¾ÐºÑÐ¼ÐµÐ½ÑÐ°ÑÐ¸Ñ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" name="AutoShape 4" descr="ÐÐ°ÑÑÐ¸Ð½ÐºÐ¸ Ð¿Ð¾ Ð·Ð°Ð¿ÑÐ¾ÑÑ ÐºÐ°ÑÑÐ¸Ð½ÐºÐ¸ Ð´Ð¾ÐºÑÐ¼ÐµÐ½ÑÐ°ÑÐ¸Ñ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029" name="Picture 5" descr="C:\Users\Teacher\Desktop\завантаженн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909570"/>
            <a:ext cx="6900396" cy="2924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158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txBody>
          <a:bodyPr/>
          <a:lstStyle/>
          <a:p>
            <a:pPr marL="109728" indent="0">
              <a:buNone/>
            </a:pPr>
            <a:r>
              <a:rPr lang="uk-UA" dirty="0"/>
              <a:t>3. Договори (про матеріальну відповідальність, науково-технічне співробітництво, підряди, оренду приміщень, виконання робіт тощо</a:t>
            </a:r>
            <a:r>
              <a:rPr lang="uk-UA" dirty="0" smtClean="0"/>
              <a:t>).</a:t>
            </a:r>
          </a:p>
          <a:p>
            <a:pPr marL="109728" indent="0">
              <a:buNone/>
            </a:pPr>
            <a:endParaRPr lang="uk-UA" dirty="0"/>
          </a:p>
          <a:p>
            <a:pPr marL="109728" indent="0">
              <a:buNone/>
            </a:pPr>
            <a:r>
              <a:rPr lang="uk-UA" dirty="0"/>
              <a:t>4. Документи (довідки, посвідчення тощо), що засвідчують права громадян і юридичних осіб.</a:t>
            </a:r>
          </a:p>
          <a:p>
            <a:endParaRPr lang="uk-UA" dirty="0"/>
          </a:p>
        </p:txBody>
      </p:sp>
      <p:pic>
        <p:nvPicPr>
          <p:cNvPr id="10242" name="Picture 2" descr="C:\Users\Teacher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052" y="4365104"/>
            <a:ext cx="3268627" cy="2175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671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25963"/>
          </a:xfrm>
        </p:spPr>
        <p:txBody>
          <a:bodyPr/>
          <a:lstStyle/>
          <a:p>
            <a:pPr marL="109728" indent="0">
              <a:buNone/>
            </a:pPr>
            <a:r>
              <a:rPr lang="uk-UA" dirty="0"/>
              <a:t>5. Доручення на одержання товарно-матеріальних цінностей</a:t>
            </a:r>
            <a:r>
              <a:rPr lang="uk-UA" dirty="0" smtClean="0"/>
              <a:t>.</a:t>
            </a:r>
          </a:p>
          <a:p>
            <a:pPr marL="109728" indent="0">
              <a:buNone/>
            </a:pPr>
            <a:endParaRPr lang="uk-UA" dirty="0"/>
          </a:p>
          <a:p>
            <a:pPr marL="109728" indent="0">
              <a:buNone/>
            </a:pPr>
            <a:r>
              <a:rPr lang="uk-UA" dirty="0"/>
              <a:t>6. Завдання (на проектування об'єктів, технічних споруд, капітальне будівництво, технічні тощо).</a:t>
            </a:r>
          </a:p>
          <a:p>
            <a:pPr marL="109728" indent="0">
              <a:buNone/>
            </a:pPr>
            <a:endParaRPr lang="uk-UA" dirty="0"/>
          </a:p>
        </p:txBody>
      </p:sp>
      <p:pic>
        <p:nvPicPr>
          <p:cNvPr id="9218" name="Picture 2" descr="C:\Users\Teacher\Desktop\завантаження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687853"/>
            <a:ext cx="4968552" cy="3721619"/>
          </a:xfrm>
          <a:prstGeom prst="rect">
            <a:avLst/>
          </a:prstGeom>
          <a:noFill/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158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4525963"/>
          </a:xfrm>
        </p:spPr>
        <p:txBody>
          <a:bodyPr/>
          <a:lstStyle/>
          <a:p>
            <a:pPr marL="109728" indent="0">
              <a:buNone/>
            </a:pPr>
            <a:r>
              <a:rPr lang="uk-UA" dirty="0"/>
              <a:t>7. Зразки відбитків печаток і підписів працівників, які мають право здійснювати фінансово-господарські операції</a:t>
            </a:r>
            <a:r>
              <a:rPr lang="uk-UA" dirty="0" smtClean="0"/>
              <a:t>.</a:t>
            </a:r>
          </a:p>
          <a:p>
            <a:pPr marL="109728" indent="0">
              <a:buNone/>
            </a:pPr>
            <a:endParaRPr lang="uk-UA" dirty="0"/>
          </a:p>
          <a:p>
            <a:pPr marL="109728" indent="0">
              <a:buNone/>
            </a:pPr>
            <a:endParaRPr lang="uk-UA" dirty="0"/>
          </a:p>
          <a:p>
            <a:pPr marL="109728" indent="0">
              <a:buNone/>
            </a:pPr>
            <a:r>
              <a:rPr lang="uk-UA" dirty="0"/>
              <a:t>8. Кошторис витрат (на калькуляцію за договором, на капітальне будівництво тощо).</a:t>
            </a:r>
          </a:p>
          <a:p>
            <a:endParaRPr lang="uk-UA" dirty="0"/>
          </a:p>
        </p:txBody>
      </p:sp>
      <p:pic>
        <p:nvPicPr>
          <p:cNvPr id="11266" name="Picture 2" descr="C:\Users\Teacher\Desktop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9" y="3692177"/>
            <a:ext cx="3835126" cy="2872642"/>
          </a:xfrm>
          <a:prstGeom prst="rect">
            <a:avLst/>
          </a:prstGeom>
          <a:noFill/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084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/>
          <a:lstStyle/>
          <a:p>
            <a:pPr marL="109728" indent="0">
              <a:buNone/>
            </a:pPr>
            <a:r>
              <a:rPr lang="uk-UA" dirty="0"/>
              <a:t>9. Листи гарантійні (на виконання робіт, надання послуг тощо</a:t>
            </a:r>
            <a:r>
              <a:rPr lang="uk-UA" dirty="0" smtClean="0"/>
              <a:t>).</a:t>
            </a:r>
          </a:p>
          <a:p>
            <a:pPr marL="109728" indent="0">
              <a:buNone/>
            </a:pPr>
            <a:endParaRPr lang="uk-UA" dirty="0"/>
          </a:p>
          <a:p>
            <a:pPr marL="109728" indent="0">
              <a:buNone/>
            </a:pPr>
            <a:r>
              <a:rPr lang="uk-UA" dirty="0"/>
              <a:t>10. Описи справ постійного, тривалого (понад 10 років) зберігання, з кадрових питань</a:t>
            </a:r>
            <a:r>
              <a:rPr lang="uk-UA" dirty="0" smtClean="0"/>
              <a:t>.</a:t>
            </a:r>
          </a:p>
          <a:p>
            <a:pPr marL="109728" indent="0">
              <a:buNone/>
            </a:pPr>
            <a:endParaRPr lang="uk-UA" dirty="0"/>
          </a:p>
          <a:p>
            <a:pPr marL="109728" indent="0">
              <a:buNone/>
            </a:pPr>
            <a:r>
              <a:rPr lang="uk-UA" dirty="0"/>
              <a:t>11. Штатні розписи</a:t>
            </a:r>
            <a:r>
              <a:rPr lang="uk-UA" dirty="0" smtClean="0"/>
              <a:t>.</a:t>
            </a:r>
          </a:p>
          <a:p>
            <a:pPr marL="109728" indent="0">
              <a:buNone/>
            </a:pPr>
            <a:endParaRPr lang="uk-UA" dirty="0"/>
          </a:p>
          <a:p>
            <a:pPr marL="109728" indent="0">
              <a:buNone/>
            </a:pPr>
            <a:r>
              <a:rPr lang="uk-UA" dirty="0"/>
              <a:t>12. Трудові книжки.</a:t>
            </a:r>
          </a:p>
          <a:p>
            <a:pPr marL="109728" indent="0">
              <a:buNone/>
            </a:pPr>
            <a:endParaRPr lang="uk-UA" dirty="0"/>
          </a:p>
        </p:txBody>
      </p:sp>
      <p:pic>
        <p:nvPicPr>
          <p:cNvPr id="12290" name="Picture 2" descr="C:\Users\Teacher\Desktop\завантаженн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535762"/>
            <a:ext cx="3525835" cy="2654586"/>
          </a:xfrm>
          <a:prstGeom prst="rect">
            <a:avLst/>
          </a:prstGeom>
          <a:noFill/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016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526904" y="188640"/>
            <a:ext cx="5036096" cy="5402777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ПЕРЕЛІК</a:t>
            </a:r>
            <a:br>
              <a:rPr lang="uk-UA" b="1" dirty="0"/>
            </a:br>
            <a:r>
              <a:rPr lang="uk-UA" b="1" dirty="0"/>
              <a:t>документів, що не підлягають реєстрації спеціально призначеною для цього особою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pic>
        <p:nvPicPr>
          <p:cNvPr id="6146" name="Picture 2" descr="C:\Users\Teache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0688"/>
            <a:ext cx="3312368" cy="2471536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763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" y="332656"/>
            <a:ext cx="8229600" cy="396043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sz="3600" dirty="0"/>
              <a:t>1. Графіки, наряди, заявки, рознарядки.</a:t>
            </a:r>
          </a:p>
          <a:p>
            <a:pPr marL="0" indent="0">
              <a:buNone/>
            </a:pPr>
            <a:r>
              <a:rPr lang="uk-UA" sz="3600" dirty="0"/>
              <a:t>2. Зведення та інформація, надіслані до відома.</a:t>
            </a:r>
          </a:p>
          <a:p>
            <a:pPr marL="0" indent="0">
              <a:buNone/>
            </a:pPr>
            <a:r>
              <a:rPr lang="uk-UA" sz="3600" dirty="0"/>
              <a:t>3. Навчальні плани, освітні програми (копії).</a:t>
            </a:r>
          </a:p>
          <a:p>
            <a:pPr marL="0" indent="0">
              <a:buNone/>
            </a:pPr>
            <a:r>
              <a:rPr lang="uk-UA" sz="3600" dirty="0"/>
              <a:t>4. Рекламні повідомлення, плакати, програми нарад, конференцій тощо.</a:t>
            </a:r>
          </a:p>
          <a:p>
            <a:pPr marL="0" indent="0">
              <a:buNone/>
            </a:pPr>
            <a:r>
              <a:rPr lang="uk-UA" sz="3600" dirty="0"/>
              <a:t>5. Норми витрат матеріалів.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13315" name="Picture 3" descr="C:\Users\Teacher\Desktop\завантаженн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298407"/>
            <a:ext cx="3995286" cy="2419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55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0688"/>
            <a:ext cx="5040560" cy="554461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sz="4000" dirty="0"/>
              <a:t>6. Вітальні листи і запрошення.</a:t>
            </a:r>
          </a:p>
          <a:p>
            <a:pPr marL="0" indent="0">
              <a:buNone/>
            </a:pPr>
            <a:r>
              <a:rPr lang="uk-UA" sz="4000" dirty="0"/>
              <a:t>7. Друковані видання (книги, журнали, бюлетені).</a:t>
            </a:r>
          </a:p>
          <a:p>
            <a:pPr marL="0" indent="0">
              <a:buNone/>
            </a:pPr>
            <a:r>
              <a:rPr lang="uk-UA" sz="4000" dirty="0"/>
              <a:t>8. Місячні, квартальні, піврічні звіти.</a:t>
            </a:r>
          </a:p>
          <a:p>
            <a:pPr marL="0" indent="0">
              <a:buNone/>
            </a:pPr>
            <a:r>
              <a:rPr lang="uk-UA" sz="4000" dirty="0"/>
              <a:t>9. Форми статистичної звітності.</a:t>
            </a:r>
          </a:p>
          <a:p>
            <a:pPr marL="0" indent="0">
              <a:buNone/>
            </a:pPr>
            <a:r>
              <a:rPr lang="uk-UA" sz="4000" dirty="0"/>
              <a:t>10. Договори</a:t>
            </a:r>
          </a:p>
        </p:txBody>
      </p:sp>
      <p:pic>
        <p:nvPicPr>
          <p:cNvPr id="4098" name="Picture 2" descr="C:\Users\Teacher\Desktop\image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916832"/>
            <a:ext cx="3109577" cy="3384376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00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Реєстраційний журнал наказів керівника закладу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054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15950585"/>
              </p:ext>
            </p:extLst>
          </p:nvPr>
        </p:nvGraphicFramePr>
        <p:xfrm>
          <a:off x="107950" y="549275"/>
          <a:ext cx="9036497" cy="56166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9714"/>
                <a:gridCol w="1090506"/>
                <a:gridCol w="1645798"/>
                <a:gridCol w="1872208"/>
                <a:gridCol w="1584176"/>
                <a:gridCol w="1404095"/>
              </a:tblGrid>
              <a:tr h="49007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solidFill>
                            <a:schemeClr val="tx1"/>
                          </a:solidFill>
                          <a:effectLst/>
                        </a:rPr>
                        <a:t>Реєстра</a:t>
                      </a:r>
                      <a:r>
                        <a:rPr lang="en-US" sz="180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uk-UA" sz="1800" smtClean="0">
                          <a:solidFill>
                            <a:schemeClr val="tx1"/>
                          </a:solidFill>
                          <a:effectLst/>
                        </a:rPr>
                        <a:t>ційний 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індекс (номер) наказу</a:t>
                      </a:r>
                      <a:endParaRPr lang="uk-UA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19050" marB="1905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Дата наказу</a:t>
                      </a:r>
                      <a:endParaRPr lang="uk-UA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19050" marB="1905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Заголовок наказу</a:t>
                      </a:r>
                      <a:endParaRPr lang="uk-UA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19050" marB="1905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Прізвище, ініціали працівника, на якого покладений контроль за виконання наказу</a:t>
                      </a:r>
                      <a:endParaRPr lang="uk-UA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19050" marB="1905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Прізвище, ініціали </a:t>
                      </a:r>
                      <a:r>
                        <a:rPr lang="uk-UA" sz="1800" dirty="0" err="1" smtClean="0">
                          <a:solidFill>
                            <a:schemeClr val="tx1"/>
                          </a:solidFill>
                          <a:effectLst/>
                        </a:rPr>
                        <a:t>відпові</a:t>
                      </a:r>
                      <a:r>
                        <a:rPr lang="en-US" sz="180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uk-UA" sz="1800" smtClean="0">
                          <a:solidFill>
                            <a:schemeClr val="tx1"/>
                          </a:solidFill>
                          <a:effectLst/>
                        </a:rPr>
                        <a:t>дальної</a:t>
                      </a:r>
                      <a:r>
                        <a:rPr lang="uk-UA" sz="18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особи (</a:t>
                      </a:r>
                      <a:r>
                        <a:rPr lang="uk-UA" sz="1800" dirty="0" err="1" smtClean="0">
                          <a:solidFill>
                            <a:schemeClr val="tx1"/>
                          </a:solidFill>
                          <a:effectLst/>
                        </a:rPr>
                        <a:t>відповіда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uk-UA" sz="1800" dirty="0" err="1" smtClean="0">
                          <a:solidFill>
                            <a:schemeClr val="tx1"/>
                          </a:solidFill>
                          <a:effectLst/>
                        </a:rPr>
                        <a:t>льних</a:t>
                      </a:r>
                      <a:r>
                        <a:rPr lang="uk-UA" sz="18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осіб)</a:t>
                      </a:r>
                      <a:endParaRPr lang="uk-UA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19050" marB="1905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Примітки</a:t>
                      </a:r>
                      <a:endParaRPr lang="uk-UA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19050" marB="1905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15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1</a:t>
                      </a:r>
                      <a:endParaRPr lang="uk-UA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2</a:t>
                      </a:r>
                      <a:endParaRPr lang="uk-UA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3</a:t>
                      </a:r>
                      <a:endParaRPr lang="uk-UA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4</a:t>
                      </a:r>
                      <a:endParaRPr lang="uk-UA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5</a:t>
                      </a:r>
                      <a:endParaRPr lang="uk-UA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6</a:t>
                      </a:r>
                      <a:endParaRPr lang="uk-UA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19050" marB="1905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62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268760"/>
            <a:ext cx="7772400" cy="1829761"/>
          </a:xfrm>
        </p:spPr>
        <p:txBody>
          <a:bodyPr/>
          <a:lstStyle/>
          <a:p>
            <a:r>
              <a:rPr lang="uk-UA" dirty="0" smtClean="0"/>
              <a:t>Дякую </a:t>
            </a:r>
            <a:br>
              <a:rPr lang="uk-UA" dirty="0" smtClean="0"/>
            </a:br>
            <a:r>
              <a:rPr lang="uk-UA" dirty="0" smtClean="0"/>
              <a:t>за увагу</a:t>
            </a:r>
            <a:endParaRPr lang="uk-UA" dirty="0"/>
          </a:p>
        </p:txBody>
      </p:sp>
      <p:pic>
        <p:nvPicPr>
          <p:cNvPr id="1026" name="Picture 2" descr="C:\Users\Teache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16" y="1196752"/>
            <a:ext cx="5548127" cy="3645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1509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79350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dirty="0" smtClean="0"/>
              <a:t>           1</a:t>
            </a:r>
            <a:r>
              <a:rPr lang="uk-UA" dirty="0"/>
              <a:t>. </a:t>
            </a:r>
            <a:r>
              <a:rPr lang="uk-UA" dirty="0" smtClean="0"/>
              <a:t>Параметри форматування: </a:t>
            </a:r>
          </a:p>
          <a:p>
            <a:pPr marL="0" indent="0" algn="just">
              <a:buNone/>
            </a:pPr>
            <a:endParaRPr lang="uk-UA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uk-UA" dirty="0" smtClean="0"/>
              <a:t>текст службового документа:</a:t>
            </a:r>
          </a:p>
          <a:p>
            <a:pPr algn="just"/>
            <a:r>
              <a:rPr lang="uk-UA" dirty="0" smtClean="0"/>
              <a:t>гарнітура </a:t>
            </a:r>
            <a:r>
              <a:rPr lang="uk-UA" dirty="0" err="1"/>
              <a:t>Times</a:t>
            </a:r>
            <a:r>
              <a:rPr lang="uk-UA" dirty="0"/>
              <a:t> </a:t>
            </a:r>
            <a:r>
              <a:rPr lang="uk-UA" dirty="0" err="1"/>
              <a:t>New</a:t>
            </a:r>
            <a:r>
              <a:rPr lang="uk-UA" dirty="0"/>
              <a:t> </a:t>
            </a:r>
            <a:r>
              <a:rPr lang="uk-UA" dirty="0" err="1"/>
              <a:t>Roman</a:t>
            </a:r>
            <a:r>
              <a:rPr lang="uk-UA" dirty="0"/>
              <a:t>, </a:t>
            </a:r>
            <a:endParaRPr lang="uk-UA" dirty="0" smtClean="0"/>
          </a:p>
          <a:p>
            <a:pPr algn="just"/>
            <a:r>
              <a:rPr lang="uk-UA" dirty="0" smtClean="0"/>
              <a:t>шрифт </a:t>
            </a:r>
            <a:r>
              <a:rPr lang="uk-UA" dirty="0"/>
              <a:t>- розміром 12 - 14 </a:t>
            </a:r>
            <a:r>
              <a:rPr lang="uk-UA" dirty="0" smtClean="0"/>
              <a:t> </a:t>
            </a:r>
            <a:r>
              <a:rPr lang="uk-UA" dirty="0"/>
              <a:t>пунктів</a:t>
            </a:r>
            <a:r>
              <a:rPr lang="uk-UA" dirty="0" smtClean="0"/>
              <a:t>.</a:t>
            </a:r>
          </a:p>
          <a:p>
            <a:pPr marL="0" indent="0" algn="just">
              <a:buNone/>
            </a:pPr>
            <a:endParaRPr lang="uk-UA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uk-UA" dirty="0" smtClean="0"/>
              <a:t>реквізити </a:t>
            </a:r>
            <a:r>
              <a:rPr lang="uk-UA" dirty="0"/>
              <a:t>"Прізвище виконавця і номер його телефону", </a:t>
            </a:r>
            <a:r>
              <a:rPr lang="uk-UA" dirty="0" smtClean="0"/>
              <a:t>виноски, </a:t>
            </a:r>
            <a:r>
              <a:rPr lang="uk-UA" dirty="0"/>
              <a:t>пояснювальних написів до окремих елементів тексту документа або його реквізитів </a:t>
            </a:r>
            <a:r>
              <a:rPr lang="uk-UA" dirty="0" smtClean="0"/>
              <a:t>.</a:t>
            </a:r>
          </a:p>
          <a:p>
            <a:pPr algn="just"/>
            <a:r>
              <a:rPr lang="uk-UA" dirty="0"/>
              <a:t>шрифт розміром 8 - 12 </a:t>
            </a:r>
            <a:r>
              <a:rPr lang="uk-UA" dirty="0" smtClean="0"/>
              <a:t> пунктів</a:t>
            </a:r>
          </a:p>
          <a:p>
            <a:pPr marL="0" indent="0" algn="just">
              <a:buNone/>
            </a:pPr>
            <a:endParaRPr lang="uk-UA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uk-UA" dirty="0" smtClean="0"/>
              <a:t>    заголовки </a:t>
            </a:r>
          </a:p>
          <a:p>
            <a:pPr algn="just"/>
            <a:r>
              <a:rPr lang="uk-UA" dirty="0" smtClean="0"/>
              <a:t> </a:t>
            </a:r>
            <a:r>
              <a:rPr lang="uk-UA" dirty="0"/>
              <a:t>напівжирний шрифт (прямий або курсив).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5499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435280" cy="659735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dirty="0" smtClean="0"/>
              <a:t>2</a:t>
            </a:r>
            <a:r>
              <a:rPr lang="uk-UA" dirty="0"/>
              <a:t>. </a:t>
            </a:r>
            <a:r>
              <a:rPr lang="uk-UA" dirty="0" smtClean="0"/>
              <a:t>Розмітка сторінки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/>
              <a:t>формату </a:t>
            </a:r>
            <a:r>
              <a:rPr lang="uk-UA" dirty="0"/>
              <a:t>А4 (210 x 297 міліметрів) -</a:t>
            </a:r>
            <a:r>
              <a:rPr lang="uk-UA" dirty="0" smtClean="0"/>
              <a:t> </a:t>
            </a:r>
            <a:r>
              <a:rPr lang="uk-UA" dirty="0"/>
              <a:t>1 - 1,5 міжрядкового </a:t>
            </a:r>
            <a:r>
              <a:rPr lang="uk-UA" dirty="0" smtClean="0"/>
              <a:t>інтервалу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/>
              <a:t>формату </a:t>
            </a:r>
            <a:r>
              <a:rPr lang="uk-UA" dirty="0"/>
              <a:t>А5 (210 x 148 міліметрів) - </a:t>
            </a:r>
            <a:r>
              <a:rPr lang="uk-UA" dirty="0" smtClean="0"/>
              <a:t>1 </a:t>
            </a:r>
            <a:r>
              <a:rPr lang="uk-UA" dirty="0"/>
              <a:t>міжрядковий інтервал.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/>
              <a:t> </a:t>
            </a:r>
            <a:r>
              <a:rPr lang="uk-UA" dirty="0"/>
              <a:t>поля (міліметрів):</a:t>
            </a:r>
          </a:p>
          <a:p>
            <a:pPr lvl="0"/>
            <a:r>
              <a:rPr lang="uk-UA" dirty="0"/>
              <a:t>30 - ліве;</a:t>
            </a:r>
          </a:p>
          <a:p>
            <a:pPr lvl="0"/>
            <a:r>
              <a:rPr lang="uk-UA" dirty="0"/>
              <a:t>10 - праве;</a:t>
            </a:r>
          </a:p>
          <a:p>
            <a:pPr lvl="0"/>
            <a:r>
              <a:rPr lang="uk-UA" dirty="0"/>
              <a:t>20 - верхнє та нижнє</a:t>
            </a:r>
            <a:r>
              <a:rPr lang="uk-UA" dirty="0" smtClean="0"/>
              <a:t>.</a:t>
            </a:r>
          </a:p>
          <a:p>
            <a:pPr marL="0" lvl="0" indent="0">
              <a:buNone/>
            </a:pPr>
            <a:endParaRPr lang="uk-UA" dirty="0"/>
          </a:p>
          <a:p>
            <a:pPr>
              <a:buFont typeface="Wingdings" panose="05000000000000000000" pitchFamily="2" charset="2"/>
              <a:buChar char="q"/>
            </a:pPr>
            <a:r>
              <a:rPr lang="uk-UA" dirty="0"/>
              <a:t>Реквізити документа (крім тексту), </a:t>
            </a:r>
            <a:r>
              <a:rPr lang="uk-UA" dirty="0" smtClean="0"/>
              <a:t>кілька рядків – </a:t>
            </a:r>
          </a:p>
          <a:p>
            <a:pPr marL="0" indent="0">
              <a:buNone/>
            </a:pPr>
            <a:r>
              <a:rPr lang="uk-UA" dirty="0" smtClean="0"/>
              <a:t>1 </a:t>
            </a:r>
            <a:r>
              <a:rPr lang="uk-UA" dirty="0"/>
              <a:t>міжрядковий інтервал. </a:t>
            </a: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/>
              <a:t>Реквізити </a:t>
            </a:r>
            <a:r>
              <a:rPr lang="uk-UA" dirty="0"/>
              <a:t>"Адресат", "Гриф затвердження", "Гриф погодження" </a:t>
            </a:r>
            <a:r>
              <a:rPr lang="uk-UA" dirty="0" smtClean="0"/>
              <a:t>–  </a:t>
            </a:r>
            <a:r>
              <a:rPr lang="uk-UA" dirty="0"/>
              <a:t>1,5 міжрядкового інтервалу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endParaRPr lang="uk-UA" dirty="0"/>
          </a:p>
          <a:p>
            <a:pPr>
              <a:buFont typeface="Wingdings" panose="05000000000000000000" pitchFamily="2" charset="2"/>
              <a:buChar char="q"/>
            </a:pPr>
            <a:r>
              <a:rPr lang="uk-UA" dirty="0"/>
              <a:t>Реквізити документа відокремлюються один від одного через 1,5 - 3 міжрядкових інтервали.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7522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692" y="1556792"/>
            <a:ext cx="8856984" cy="4525963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3. Назва виду </a:t>
            </a:r>
            <a:r>
              <a:rPr lang="uk-UA" dirty="0" smtClean="0"/>
              <a:t>документа –  великі літери.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/>
              <a:t>4. Розшифрування підпису в реквізиті </a:t>
            </a:r>
            <a:r>
              <a:rPr lang="en-US" dirty="0" smtClean="0"/>
              <a:t>“</a:t>
            </a:r>
            <a:r>
              <a:rPr lang="uk-UA" dirty="0" smtClean="0"/>
              <a:t>Підпис</a:t>
            </a:r>
            <a:r>
              <a:rPr lang="en-US" dirty="0" smtClean="0"/>
              <a:t>”</a:t>
            </a:r>
            <a:r>
              <a:rPr lang="uk-UA" dirty="0" smtClean="0"/>
              <a:t>– </a:t>
            </a:r>
          </a:p>
          <a:p>
            <a:pPr marL="0" indent="0">
              <a:buNone/>
            </a:pPr>
            <a:r>
              <a:rPr lang="uk-UA" dirty="0" smtClean="0"/>
              <a:t> рівень </a:t>
            </a:r>
            <a:r>
              <a:rPr lang="uk-UA" dirty="0"/>
              <a:t>останнього рядка назви посади.</a:t>
            </a:r>
          </a:p>
          <a:p>
            <a:endParaRPr lang="uk-UA" dirty="0"/>
          </a:p>
        </p:txBody>
      </p:sp>
      <p:pic>
        <p:nvPicPr>
          <p:cNvPr id="3074" name="Picture 2" descr="C:\Users\Teacher\Desktop\tp-docs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097141"/>
            <a:ext cx="4320480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486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/>
              <a:t>5. </a:t>
            </a:r>
            <a:r>
              <a:rPr lang="uk-UA" sz="4300" dirty="0"/>
              <a:t>Не робиться відступ від межі лівого поля для </a:t>
            </a:r>
            <a:r>
              <a:rPr lang="uk-UA" sz="4300" dirty="0" smtClean="0"/>
              <a:t>реквізитів</a:t>
            </a:r>
            <a:endParaRPr lang="en-US" sz="4300" dirty="0" smtClean="0"/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 </a:t>
            </a:r>
            <a:r>
              <a:rPr lang="uk-UA" dirty="0"/>
              <a:t>"Дата </a:t>
            </a:r>
            <a:r>
              <a:rPr lang="uk-UA" dirty="0" smtClean="0"/>
              <a:t>документа</a:t>
            </a:r>
            <a:r>
              <a:rPr lang="uk-UA" dirty="0"/>
              <a:t> "</a:t>
            </a:r>
            <a:endParaRPr lang="uk-UA" dirty="0" smtClean="0"/>
          </a:p>
          <a:p>
            <a:r>
              <a:rPr lang="uk-UA" dirty="0" smtClean="0"/>
              <a:t> </a:t>
            </a:r>
            <a:r>
              <a:rPr lang="uk-UA" dirty="0"/>
              <a:t>"Заголовок до тексту </a:t>
            </a:r>
            <a:r>
              <a:rPr lang="uk-UA" dirty="0" smtClean="0"/>
              <a:t>документа</a:t>
            </a:r>
            <a:r>
              <a:rPr lang="uk-UA" dirty="0"/>
              <a:t> </a:t>
            </a:r>
            <a:r>
              <a:rPr lang="uk-UA" dirty="0" smtClean="0"/>
              <a:t>"</a:t>
            </a:r>
          </a:p>
          <a:p>
            <a:r>
              <a:rPr lang="uk-UA" dirty="0" smtClean="0"/>
              <a:t> </a:t>
            </a:r>
            <a:r>
              <a:rPr lang="uk-UA" dirty="0"/>
              <a:t>"Текст" (без абзаців</a:t>
            </a:r>
            <a:r>
              <a:rPr lang="uk-UA" dirty="0" smtClean="0"/>
              <a:t>)</a:t>
            </a:r>
          </a:p>
          <a:p>
            <a:r>
              <a:rPr lang="uk-UA" dirty="0" smtClean="0"/>
              <a:t> </a:t>
            </a:r>
            <a:r>
              <a:rPr lang="uk-UA" dirty="0"/>
              <a:t>"Відмітка про наявність </a:t>
            </a:r>
            <a:r>
              <a:rPr lang="uk-UA" dirty="0" smtClean="0"/>
              <a:t>додатків</a:t>
            </a:r>
            <a:r>
              <a:rPr lang="uk-UA" dirty="0"/>
              <a:t> </a:t>
            </a:r>
            <a:r>
              <a:rPr lang="uk-UA" dirty="0" smtClean="0"/>
              <a:t>"</a:t>
            </a:r>
          </a:p>
          <a:p>
            <a:r>
              <a:rPr lang="uk-UA" dirty="0" smtClean="0"/>
              <a:t> </a:t>
            </a:r>
            <a:r>
              <a:rPr lang="uk-UA" dirty="0"/>
              <a:t>"Прізвище виконавця і номер його телефону</a:t>
            </a:r>
            <a:r>
              <a:rPr lang="uk-UA" dirty="0" smtClean="0"/>
              <a:t>"</a:t>
            </a:r>
            <a:endParaRPr lang="en-US" dirty="0" smtClean="0"/>
          </a:p>
          <a:p>
            <a:r>
              <a:rPr lang="uk-UA" dirty="0" smtClean="0"/>
              <a:t> </a:t>
            </a:r>
            <a:r>
              <a:rPr lang="uk-UA" dirty="0"/>
              <a:t>найменування посади у реквізитах "Підпис" та "Гриф погодження</a:t>
            </a:r>
            <a:r>
              <a:rPr lang="uk-UA" dirty="0" smtClean="0"/>
              <a:t>"</a:t>
            </a:r>
          </a:p>
          <a:p>
            <a:r>
              <a:rPr lang="uk-UA" dirty="0" smtClean="0"/>
              <a:t>напису </a:t>
            </a:r>
            <a:r>
              <a:rPr lang="uk-UA" dirty="0"/>
              <a:t>"Згідно з оригіналом</a:t>
            </a:r>
            <a:r>
              <a:rPr lang="uk-UA" dirty="0" smtClean="0"/>
              <a:t>"</a:t>
            </a:r>
          </a:p>
          <a:p>
            <a:r>
              <a:rPr lang="uk-UA" dirty="0" smtClean="0"/>
              <a:t>а </a:t>
            </a:r>
            <a:r>
              <a:rPr lang="uk-UA" dirty="0"/>
              <a:t>також слів "СЛУХАЛИ", "ВИСТУПИЛИ", "УХВАЛИЛИ", "НАКАЗУЮ".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7407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6. За наявності кількох грифів затвердження і погодження вони розміщуються на одному рівні вертикальними рядками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r>
              <a:rPr lang="uk-UA" dirty="0" smtClean="0"/>
              <a:t> </a:t>
            </a:r>
            <a:r>
              <a:rPr lang="uk-UA" dirty="0"/>
              <a:t>Перший гриф - від межі лівого поля,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 другий </a:t>
            </a:r>
            <a:r>
              <a:rPr lang="uk-UA" dirty="0"/>
              <a:t>- через 104 </a:t>
            </a:r>
            <a:r>
              <a:rPr lang="uk-UA" dirty="0" smtClean="0"/>
              <a:t>мм </a:t>
            </a:r>
            <a:r>
              <a:rPr lang="uk-UA" dirty="0"/>
              <a:t>від межі лівого поля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/>
              <a:t>7. Під час оформлення документів на двох і більше сторінках друга та наступні сторінки мають бути пронумеровані. Перша сторінка не нумерується.</a:t>
            </a:r>
          </a:p>
          <a:p>
            <a:endParaRPr lang="uk-UA" dirty="0"/>
          </a:p>
        </p:txBody>
      </p:sp>
      <p:pic>
        <p:nvPicPr>
          <p:cNvPr id="7170" name="Picture 2" descr="C:\Users\Teacher\Desktop\завантаженн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437112"/>
            <a:ext cx="3499196" cy="2061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718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2952327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8. Тексти документів постійного зберігання друкуються на одному боці аркуша. </a:t>
            </a: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 smtClean="0"/>
              <a:t>Документи </a:t>
            </a:r>
            <a:r>
              <a:rPr lang="uk-UA" dirty="0"/>
              <a:t>із строком зберігання до 5 років </a:t>
            </a:r>
            <a:r>
              <a:rPr lang="uk-UA" dirty="0" smtClean="0"/>
              <a:t> друкуємо </a:t>
            </a:r>
            <a:r>
              <a:rPr lang="uk-UA" dirty="0"/>
              <a:t>на лицьовому і зворотному боці аркуша.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5122" name="Picture 2" descr="C:\Users\Teacher\Desktop\shutterstock_7082508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3" y="3356992"/>
            <a:ext cx="5976664" cy="2964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683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Teacher\Desktop\159-b-82499f7f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03" y="506906"/>
            <a:ext cx="3415598" cy="2130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38200" y="476672"/>
            <a:ext cx="7772400" cy="4130927"/>
          </a:xfrm>
        </p:spPr>
        <p:txBody>
          <a:bodyPr>
            <a:normAutofit/>
          </a:bodyPr>
          <a:lstStyle/>
          <a:p>
            <a:r>
              <a:rPr lang="uk-UA" sz="3600" b="1" dirty="0"/>
              <a:t>ПЕРЕЛІК</a:t>
            </a:r>
            <a:br>
              <a:rPr lang="uk-UA" sz="3600" b="1" dirty="0"/>
            </a:br>
            <a:r>
              <a:rPr lang="uk-UA" sz="3600" b="1" dirty="0"/>
              <a:t>документів, на яких підпис посадової особи засвідчується відбитком печатки закладу</a:t>
            </a:r>
            <a:r>
              <a:rPr lang="uk-UA" sz="3600" dirty="0"/>
              <a:t/>
            </a:r>
            <a:br>
              <a:rPr lang="uk-UA" sz="3600" dirty="0"/>
            </a:b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107260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/>
          <a:lstStyle/>
          <a:p>
            <a:pPr marL="109728" indent="0" algn="just">
              <a:buNone/>
            </a:pPr>
            <a:r>
              <a:rPr lang="uk-UA" dirty="0" smtClean="0"/>
              <a:t>        1</a:t>
            </a:r>
            <a:r>
              <a:rPr lang="uk-UA" dirty="0"/>
              <a:t>. Акти (виконання робіт, списання матеріальних цінностей, фінансових перевірок, вилучення документів для знищення, передавання справ тощо</a:t>
            </a:r>
            <a:r>
              <a:rPr lang="uk-UA" dirty="0" smtClean="0"/>
              <a:t>).</a:t>
            </a:r>
          </a:p>
          <a:p>
            <a:pPr marL="109728" indent="0" algn="just">
              <a:buNone/>
            </a:pPr>
            <a:endParaRPr lang="uk-UA" dirty="0"/>
          </a:p>
          <a:p>
            <a:pPr marL="109728" indent="0" algn="just">
              <a:buNone/>
            </a:pPr>
            <a:r>
              <a:rPr lang="uk-UA" dirty="0" smtClean="0"/>
              <a:t>       2</a:t>
            </a:r>
            <a:r>
              <a:rPr lang="uk-UA" dirty="0"/>
              <a:t>. Довідки (про використання бюджетних асигнувань на заробітну плату, нарахування із заробітної плати </a:t>
            </a:r>
            <a:r>
              <a:rPr lang="uk-UA" dirty="0" smtClean="0"/>
              <a:t>тощо</a:t>
            </a:r>
          </a:p>
          <a:p>
            <a:pPr marL="109728" indent="0" algn="just">
              <a:buNone/>
            </a:pPr>
            <a:endParaRPr lang="uk-UA" dirty="0"/>
          </a:p>
        </p:txBody>
      </p:sp>
      <p:pic>
        <p:nvPicPr>
          <p:cNvPr id="8194" name="Picture 2" descr="C:\Users\Teacher\Desktop\завантаження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586431"/>
            <a:ext cx="216024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434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71</TotalTime>
  <Words>663</Words>
  <Application>Microsoft Office PowerPoint</Application>
  <PresentationFormat>Экран (4:3)</PresentationFormat>
  <Paragraphs>95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Открытая</vt:lpstr>
      <vt:lpstr>ВИМОГИ до оформлення документів,  що виготовляються за допомогою комп'ютерної техніки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ПЕРЕЛІК документів, на яких підпис посадової особи засвідчується відбитком печатки закладу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ПЕРЕЛІК документів, що не підлягають реєстрації спеціально призначеною для цього особою </vt:lpstr>
      <vt:lpstr>Презентация PowerPoint</vt:lpstr>
      <vt:lpstr>Презентация PowerPoint</vt:lpstr>
      <vt:lpstr>Реєстраційний журнал наказів керівника закладу </vt:lpstr>
      <vt:lpstr>Презентация PowerPoint</vt:lpstr>
      <vt:lpstr>Дякую  за увагу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ВИМОГИ до оформлення документів, що виготовляються за допомогою комп'ютерної техніки </dc:title>
  <cp:lastModifiedBy>Teacher</cp:lastModifiedBy>
  <cp:revision>10</cp:revision>
  <dcterms:modified xsi:type="dcterms:W3CDTF">2018-11-19T10:59:43Z</dcterms:modified>
</cp:coreProperties>
</file>