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8" r:id="rId10"/>
    <p:sldId id="269" r:id="rId11"/>
    <p:sldId id="270" r:id="rId12"/>
    <p:sldId id="271" r:id="rId13"/>
    <p:sldId id="272" r:id="rId14"/>
    <p:sldId id="274" r:id="rId15"/>
    <p:sldId id="281" r:id="rId16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77" autoAdjust="0"/>
    <p:restoredTop sz="94660"/>
  </p:normalViewPr>
  <p:slideViewPr>
    <p:cSldViewPr>
      <p:cViewPr>
        <p:scale>
          <a:sx n="100" d="100"/>
          <a:sy n="100" d="100"/>
        </p:scale>
        <p:origin x="-468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/>
              <a:t>Зразок підзаголовка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2E1F9-D6CF-4AAE-A7D0-D8F8EFBD90B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DE939-0883-4CE1-A126-7DE7EBF4C50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D665A-DF70-46EC-944F-1C46C03CDCB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B6A67-67FD-41B4-B861-59A3E53C283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FA8F6-0B51-4B8B-B5AC-899166DC8BA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DACF8-BFAC-4587-97EE-407F8EFC928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1386C-589B-4CD5-9987-9AC82607AB6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130C4-6EE4-4DE5-A19D-808BA66928F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7803A-2928-4AD8-9331-FBBFF04D632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FF201-DEBE-4A39-9A6F-1C202AFDF1A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7EF42-8C98-4BC7-B6D6-9F51190CFC9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3FB1AD3-164E-487B-B84D-A64803FE87F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loippo.lviv.ua/structure/teachers/Barna-Mariia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4038600"/>
            <a:ext cx="6781800" cy="1600200"/>
          </a:xfrm>
        </p:spPr>
        <p:txBody>
          <a:bodyPr/>
          <a:lstStyle/>
          <a:p>
            <a:pPr algn="r"/>
            <a:r>
              <a:rPr lang="uk-UA" sz="1600" b="1" dirty="0" smtClean="0">
                <a:hlinkClick r:id="rId2"/>
              </a:rPr>
              <a:t>Барна</a:t>
            </a:r>
            <a:r>
              <a:rPr lang="uk-UA" sz="1600" b="1" dirty="0">
                <a:hlinkClick r:id="rId2"/>
              </a:rPr>
              <a:t>  Марія</a:t>
            </a:r>
            <a:endParaRPr lang="uk-UA" sz="1600" b="1" dirty="0"/>
          </a:p>
          <a:p>
            <a:pPr algn="r"/>
            <a:r>
              <a:rPr lang="uk-UA" sz="1600" dirty="0"/>
              <a:t>Завідувачка кабінету координації впровадження НУШ </a:t>
            </a:r>
            <a:endParaRPr lang="uk-UA" sz="1600" dirty="0" smtClean="0"/>
          </a:p>
          <a:p>
            <a:pPr algn="r"/>
            <a:r>
              <a:rPr lang="uk-UA" sz="1600" dirty="0" smtClean="0"/>
              <a:t>і моніторингу КЗ ЛОР «ЛОІППО», </a:t>
            </a:r>
            <a:r>
              <a:rPr lang="uk-UA" sz="1600" dirty="0"/>
              <a:t>кандидатка педагогічних наук, </a:t>
            </a:r>
            <a:r>
              <a:rPr lang="uk-UA" sz="1600" dirty="0" err="1"/>
              <a:t>доцентка</a:t>
            </a:r>
            <a:endParaRPr lang="uk-UA" sz="1600" dirty="0"/>
          </a:p>
          <a:p>
            <a:r>
              <a:rPr lang="uk-UA" sz="1600" dirty="0"/>
              <a:t/>
            </a:r>
            <a:br>
              <a:rPr lang="uk-UA" sz="1600" dirty="0"/>
            </a:br>
            <a:endParaRPr lang="uk-UA" sz="1600" dirty="0" smtClean="0"/>
          </a:p>
        </p:txBody>
      </p:sp>
      <p:pic>
        <p:nvPicPr>
          <p:cNvPr id="13314" name="Picture 4"/>
          <p:cNvPicPr>
            <a:picLocks noGrp="1" noChangeAspect="1" noChangeArrowheads="1"/>
          </p:cNvPicPr>
          <p:nvPr>
            <p:ph type="ctr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1371600"/>
            <a:ext cx="7772400" cy="1438275"/>
          </a:xfrm>
        </p:spPr>
      </p:pic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143000"/>
            <a:ext cx="77724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69888"/>
            <a:ext cx="8229600" cy="950912"/>
          </a:xfrm>
        </p:spPr>
      </p:pic>
      <p:pic>
        <p:nvPicPr>
          <p:cNvPr id="22530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3124200"/>
            <a:ext cx="8229600" cy="149383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mtClean="0"/>
              <a:t>Для супервізора: </a:t>
            </a:r>
          </a:p>
          <a:p>
            <a:pPr eaLnBrk="1" hangingPunct="1">
              <a:lnSpc>
                <a:spcPct val="90000"/>
              </a:lnSpc>
            </a:pPr>
            <a:endParaRPr lang="uk-UA" smtClean="0"/>
          </a:p>
          <a:p>
            <a:pPr eaLnBrk="1" hangingPunct="1">
              <a:lnSpc>
                <a:spcPct val="90000"/>
              </a:lnSpc>
            </a:pPr>
            <a:r>
              <a:rPr lang="uk-UA" sz="1800" smtClean="0"/>
              <a:t>здатність застосовувати знання і навички роботи супервізора (спостереження, проведення наставницької бесіди, аналіз , планування);</a:t>
            </a:r>
          </a:p>
          <a:p>
            <a:pPr eaLnBrk="1" hangingPunct="1">
              <a:lnSpc>
                <a:spcPct val="90000"/>
              </a:lnSpc>
            </a:pPr>
            <a:endParaRPr lang="uk-UA" sz="1800" smtClean="0"/>
          </a:p>
          <a:p>
            <a:pPr eaLnBrk="1" hangingPunct="1">
              <a:lnSpc>
                <a:spcPct val="90000"/>
              </a:lnSpc>
            </a:pPr>
            <a:r>
              <a:rPr lang="uk-UA" sz="1800" smtClean="0"/>
              <a:t>можливість покращити власне розуміння педагогічної практики відповідно до вимог НУШ та Державного стандарту початкової освіти;</a:t>
            </a:r>
          </a:p>
          <a:p>
            <a:pPr eaLnBrk="1" hangingPunct="1">
              <a:lnSpc>
                <a:spcPct val="90000"/>
              </a:lnSpc>
            </a:pPr>
            <a:endParaRPr lang="uk-UA" sz="1800" smtClean="0"/>
          </a:p>
          <a:p>
            <a:pPr eaLnBrk="1" hangingPunct="1">
              <a:lnSpc>
                <a:spcPct val="90000"/>
              </a:lnSpc>
            </a:pPr>
            <a:r>
              <a:rPr lang="uk-UA" sz="1800" smtClean="0"/>
              <a:t>підвищення мотивації щодо удосконалення власної професійної діяльності, самоосвіти;</a:t>
            </a:r>
          </a:p>
          <a:p>
            <a:pPr eaLnBrk="1" hangingPunct="1">
              <a:lnSpc>
                <a:spcPct val="90000"/>
              </a:lnSpc>
            </a:pPr>
            <a:endParaRPr lang="uk-UA" sz="1800" smtClean="0"/>
          </a:p>
          <a:p>
            <a:pPr eaLnBrk="1" hangingPunct="1">
              <a:lnSpc>
                <a:spcPct val="90000"/>
              </a:lnSpc>
            </a:pPr>
            <a:r>
              <a:rPr lang="uk-UA" sz="1800" smtClean="0"/>
              <a:t>зміцнення позитивної самооцінки та професійної самоідентифікації.</a:t>
            </a:r>
          </a:p>
        </p:txBody>
      </p:sp>
      <p:pic>
        <p:nvPicPr>
          <p:cNvPr id="23554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577850"/>
            <a:ext cx="8229600" cy="53657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sz="1800" b="1" smtClean="0"/>
              <a:t>Реалізація завдань</a:t>
            </a:r>
            <a:r>
              <a:rPr lang="uk-UA" sz="1800" smtClean="0"/>
              <a:t>  для досягнення результатів Програми може здійснюватися </a:t>
            </a:r>
            <a:r>
              <a:rPr lang="uk-UA" sz="1800" b="1" smtClean="0"/>
              <a:t>в індивідуальній та груповій формах</a:t>
            </a:r>
            <a:r>
              <a:rPr lang="uk-UA" sz="1800" smtClean="0"/>
              <a:t>, що складає один цикл супервізії.</a:t>
            </a:r>
          </a:p>
          <a:p>
            <a:pPr eaLnBrk="1" hangingPunct="1"/>
            <a:endParaRPr lang="uk-UA" sz="1800" smtClean="0"/>
          </a:p>
          <a:p>
            <a:pPr eaLnBrk="1" hangingPunct="1"/>
            <a:endParaRPr lang="uk-UA" sz="1800" smtClean="0"/>
          </a:p>
          <a:p>
            <a:pPr eaLnBrk="1" hangingPunct="1"/>
            <a:r>
              <a:rPr lang="uk-UA" sz="1800" smtClean="0"/>
              <a:t> </a:t>
            </a:r>
            <a:r>
              <a:rPr lang="uk-UA" sz="1800" b="1" i="1" smtClean="0"/>
              <a:t>Індивідуальна  форма проведення супервізії</a:t>
            </a:r>
            <a:r>
              <a:rPr lang="uk-UA" sz="1800" smtClean="0"/>
              <a:t> передбачає ознайомлення супервізора з результатами самооцінювання педагогічного працівника та обраним ним/нею пріоритетами для професійного розвитку, спостереження за його/її діяльністю, проведення наставницької бесіди, підтримка у створенні плану професійного розвитку.</a:t>
            </a:r>
          </a:p>
        </p:txBody>
      </p:sp>
      <p:pic>
        <p:nvPicPr>
          <p:cNvPr id="24578" name="Picture 11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630238"/>
            <a:ext cx="8229600" cy="4318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Групова форма проведення супервізії передбачає роботу супервізора з групою педагогічних працівників (5-12 осіб) для обговорення кращих практик, труднощів у професійній діяльності, пошуку шляхів їх вирішення, а  також можливостей для подальшого розвитку.</a:t>
            </a:r>
          </a:p>
        </p:txBody>
      </p:sp>
      <p:pic>
        <p:nvPicPr>
          <p:cNvPr id="25602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660400"/>
            <a:ext cx="8229600" cy="36988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2400" smtClean="0"/>
              <a:t>аналіз результатів самооцінювання педагогічного працівника;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smtClean="0"/>
              <a:t>ознайомлення з його пріоритетами щодо напрямів власного професійного розвитку;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smtClean="0"/>
              <a:t>спостереження за діяльністю педагогічного працівника;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smtClean="0"/>
              <a:t>проведення індивідуальної бесіди (діалогу);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smtClean="0"/>
              <a:t> створення плану власного професійного розвитку (індивідуальна форма проведення супервізії);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smtClean="0"/>
              <a:t>обговорення успішних практик і труднощів у професійній діяльності (групова форма проведення супервізії); </a:t>
            </a:r>
          </a:p>
        </p:txBody>
      </p:sp>
      <p:pic>
        <p:nvPicPr>
          <p:cNvPr id="26626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563563"/>
            <a:ext cx="8229600" cy="56356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План проведення супервізії</a:t>
            </a:r>
          </a:p>
        </p:txBody>
      </p:sp>
      <p:pic>
        <p:nvPicPr>
          <p:cNvPr id="2765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039938"/>
            <a:ext cx="8229600" cy="364648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914400"/>
            <a:ext cx="4302125" cy="1143000"/>
          </a:xfrm>
        </p:spPr>
      </p:pic>
      <p:pic>
        <p:nvPicPr>
          <p:cNvPr id="14338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2743200"/>
            <a:ext cx="8229600" cy="20574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546100"/>
            <a:ext cx="8229600" cy="600075"/>
          </a:xfrm>
        </p:spPr>
      </p:pic>
      <p:pic>
        <p:nvPicPr>
          <p:cNvPr id="15362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981200"/>
            <a:ext cx="8229600" cy="12874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546100"/>
            <a:ext cx="8229600" cy="600075"/>
          </a:xfrm>
        </p:spPr>
      </p:pic>
      <p:pic>
        <p:nvPicPr>
          <p:cNvPr id="16386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2286000"/>
            <a:ext cx="8229600" cy="6858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546100"/>
            <a:ext cx="8229600" cy="600075"/>
          </a:xfrm>
        </p:spPr>
      </p:pic>
      <p:pic>
        <p:nvPicPr>
          <p:cNvPr id="17410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1981200"/>
            <a:ext cx="8229600" cy="11176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828800"/>
            <a:ext cx="8229600" cy="917575"/>
          </a:xfrm>
        </p:spPr>
      </p:pic>
      <p:pic>
        <p:nvPicPr>
          <p:cNvPr id="18434" name="Picture 5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612775"/>
            <a:ext cx="8229600" cy="46513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2362200"/>
            <a:ext cx="8229600" cy="569913"/>
          </a:xfrm>
        </p:spPr>
      </p:pic>
      <p:sp>
        <p:nvSpPr>
          <p:cNvPr id="194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533400"/>
            <a:ext cx="8229600" cy="649288"/>
          </a:xfrm>
        </p:spPr>
      </p:pic>
      <p:pic>
        <p:nvPicPr>
          <p:cNvPr id="20482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3109913"/>
            <a:ext cx="8229600" cy="150653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628650"/>
            <a:ext cx="8229600" cy="434975"/>
          </a:xfrm>
        </p:spPr>
      </p:pic>
      <p:pic>
        <p:nvPicPr>
          <p:cNvPr id="21506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851150"/>
            <a:ext cx="8229600" cy="20240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ня за замовчуванням">
  <a:themeElements>
    <a:clrScheme name="Оформлення за замовчуванням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ня за замовчуванням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ня за замовчуванням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206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Оформлення за замовчуванням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проведення супервізії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Марія</dc:creator>
  <cp:lastModifiedBy>ПК</cp:lastModifiedBy>
  <cp:revision>12</cp:revision>
  <cp:lastPrinted>1601-01-01T00:00:00Z</cp:lastPrinted>
  <dcterms:created xsi:type="dcterms:W3CDTF">2019-11-27T10:40:20Z</dcterms:created>
  <dcterms:modified xsi:type="dcterms:W3CDTF">2020-12-25T14:11:51Z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