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7" r:id="rId5"/>
    <p:sldId id="259" r:id="rId6"/>
    <p:sldId id="260" r:id="rId7"/>
    <p:sldId id="280" r:id="rId8"/>
    <p:sldId id="278" r:id="rId9"/>
    <p:sldId id="261" r:id="rId10"/>
    <p:sldId id="279" r:id="rId11"/>
    <p:sldId id="262" r:id="rId12"/>
    <p:sldId id="263" r:id="rId13"/>
    <p:sldId id="264" r:id="rId14"/>
    <p:sldId id="265" r:id="rId15"/>
    <p:sldId id="266" r:id="rId16"/>
    <p:sldId id="281" r:id="rId17"/>
    <p:sldId id="267" r:id="rId18"/>
    <p:sldId id="282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02" autoAdjust="0"/>
  </p:normalViewPr>
  <p:slideViewPr>
    <p:cSldViewPr>
      <p:cViewPr>
        <p:scale>
          <a:sx n="107" d="100"/>
          <a:sy n="107" d="100"/>
        </p:scale>
        <p:origin x="-894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01.10.2020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uk-U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Клацніть піктограму, щоб додати зображення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01.10.2020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02624" cy="3528391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Інструктивно-методичні рекомендації щодо організації навчання осіб з особливими освітніми потребами у закладах загальної середньої освіти у 2020/2021 навчальному році</a:t>
            </a:r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943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>
            <a:normAutofit fontScale="92500" lnSpcReduction="20000"/>
          </a:bodyPr>
          <a:lstStyle/>
          <a:p>
            <a:pPr marL="137160" indent="0" algn="just">
              <a:buNone/>
            </a:pPr>
            <a:r>
              <a:rPr lang="uk-UA" dirty="0"/>
              <a:t>забезпечує підготовку індивідуальних завдань та адаптацію їх до використання в умовах дистанційного навчання; </a:t>
            </a:r>
          </a:p>
          <a:p>
            <a:pPr marL="137160" indent="0" algn="just">
              <a:buNone/>
            </a:pPr>
            <a:r>
              <a:rPr lang="uk-UA" dirty="0"/>
              <a:t>• забезпечує індивідуалізацію технологій дистанційного навчання з урахуванням особливих освітніх потреб, у тому числі обирає відповідні інструменти, консультує батьків щодо технічних особливостей їх використання з учнями з особливими освітніми потребами; </a:t>
            </a:r>
          </a:p>
          <a:p>
            <a:pPr marL="137160" indent="0" algn="just">
              <a:buNone/>
            </a:pPr>
            <a:r>
              <a:rPr lang="uk-UA" dirty="0"/>
              <a:t>• асистує вчителю під час проведення дистанційних занять, до прикладу: допомагає вчителю під час поділу учнів на пари і групи в </a:t>
            </a:r>
            <a:r>
              <a:rPr lang="en-US" dirty="0"/>
              <a:t>ZOOM-</a:t>
            </a:r>
            <a:r>
              <a:rPr lang="uk-UA" dirty="0"/>
              <a:t>конференціях, може приєднуватись до будь-якої пари/групи в будь-який момент, допомагати та виправляти помилки, слідкувати за підняттям рук учнів; </a:t>
            </a:r>
          </a:p>
          <a:p>
            <a:pPr marL="137160" indent="0" algn="just">
              <a:buNone/>
            </a:pPr>
            <a:r>
              <a:rPr lang="uk-UA" dirty="0"/>
              <a:t>• надає учню та його батькам (іншим законним представникам) рекомендації щодо дотримання норм при користуванні комп’ютерною технікою.</a:t>
            </a:r>
          </a:p>
          <a:p>
            <a:pPr marL="13716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8870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асистента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</a:t>
            </a:r>
            <a:r>
              <a:rPr lang="ru-RU" dirty="0" err="1"/>
              <a:t>інструкцією</a:t>
            </a:r>
            <a:r>
              <a:rPr lang="ru-RU" dirty="0"/>
              <a:t>, яка </a:t>
            </a:r>
            <a:r>
              <a:rPr lang="ru-RU" dirty="0" err="1"/>
              <a:t>затверджується</a:t>
            </a:r>
            <a:r>
              <a:rPr lang="ru-RU" dirty="0"/>
              <a:t> </a:t>
            </a:r>
            <a:r>
              <a:rPr lang="ru-RU" dirty="0" err="1"/>
              <a:t>керівником</a:t>
            </a:r>
            <a:r>
              <a:rPr lang="ru-RU" dirty="0"/>
              <a:t> закладу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1286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Асистент учителя перебуває в партнерстві з усіма педагогічними працівниками та забезпечує єдність вимог до виконання освітньої програми та забезпечення реалізації індивідуальної програми розвитку учня з особливими освітніми потребами. </a:t>
            </a:r>
          </a:p>
        </p:txBody>
      </p:sp>
    </p:spTree>
    <p:extLst>
      <p:ext uri="{BB962C8B-B14F-4D97-AF65-F5344CB8AC3E}">
        <p14:creationId xmlns:p14="http://schemas.microsoft.com/office/powerpoint/2010/main" val="3972883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72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4400" dirty="0" smtClean="0"/>
              <a:t>Робота </a:t>
            </a:r>
            <a:r>
              <a:rPr lang="ru-RU" sz="4400" dirty="0" err="1" smtClean="0"/>
              <a:t>асистента</a:t>
            </a:r>
            <a:r>
              <a:rPr lang="ru-RU" sz="4400" dirty="0" smtClean="0"/>
              <a:t> </a:t>
            </a:r>
            <a:r>
              <a:rPr lang="ru-RU" sz="4400" dirty="0" err="1" smtClean="0"/>
              <a:t>вчителя</a:t>
            </a:r>
            <a:r>
              <a:rPr lang="ru-RU" sz="4400" dirty="0" smtClean="0"/>
              <a:t> </a:t>
            </a:r>
            <a:r>
              <a:rPr lang="ru-RU" sz="4400" dirty="0" err="1" smtClean="0"/>
              <a:t>будується</a:t>
            </a:r>
            <a:r>
              <a:rPr lang="ru-RU" sz="4400" dirty="0" smtClean="0"/>
              <a:t> </a:t>
            </a:r>
            <a:r>
              <a:rPr lang="ru-RU" sz="4400" dirty="0"/>
              <a:t>на </a:t>
            </a:r>
            <a:r>
              <a:rPr lang="ru-RU" sz="4400" dirty="0" err="1"/>
              <a:t>принципі</a:t>
            </a:r>
            <a:r>
              <a:rPr lang="ru-RU" sz="4400" dirty="0"/>
              <a:t> </a:t>
            </a:r>
            <a:endParaRPr lang="ru-RU" sz="4400" dirty="0" smtClean="0"/>
          </a:p>
          <a:p>
            <a:pPr marL="137160" indent="0" algn="ctr">
              <a:buNone/>
            </a:pPr>
            <a:r>
              <a:rPr lang="ru-RU" sz="4400" b="1" dirty="0" err="1" smtClean="0"/>
              <a:t>Co-teaching</a:t>
            </a:r>
            <a:r>
              <a:rPr lang="ru-RU" sz="4400" b="1" dirty="0" smtClean="0"/>
              <a:t>  </a:t>
            </a:r>
          </a:p>
          <a:p>
            <a:pPr marL="137160" indent="0" algn="ctr">
              <a:buNone/>
            </a:pPr>
            <a:r>
              <a:rPr lang="ru-RU" sz="4400" dirty="0" smtClean="0"/>
              <a:t>«</a:t>
            </a:r>
            <a:r>
              <a:rPr lang="ru-RU" sz="4400" dirty="0" err="1"/>
              <a:t>Спільне</a:t>
            </a:r>
            <a:r>
              <a:rPr lang="ru-RU" sz="4400" dirty="0"/>
              <a:t> </a:t>
            </a:r>
            <a:r>
              <a:rPr lang="ru-RU" sz="4400" dirty="0" err="1"/>
              <a:t>викладання</a:t>
            </a:r>
            <a:r>
              <a:rPr lang="ru-RU" sz="4400" dirty="0"/>
              <a:t>»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1252190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496" y="548680"/>
            <a:ext cx="8928992" cy="5760680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ru-RU" sz="3200" b="1" dirty="0" err="1"/>
              <a:t>Асистент</a:t>
            </a:r>
            <a:r>
              <a:rPr lang="ru-RU" sz="3200" b="1" dirty="0"/>
              <a:t> </a:t>
            </a:r>
            <a:r>
              <a:rPr lang="ru-RU" sz="3200" b="1" dirty="0" err="1"/>
              <a:t>вчителя</a:t>
            </a:r>
            <a:r>
              <a:rPr lang="ru-RU" sz="3200" b="1" dirty="0"/>
              <a:t> </a:t>
            </a:r>
            <a:r>
              <a:rPr lang="ru-RU" sz="3200" dirty="0"/>
              <a:t>є </a:t>
            </a:r>
            <a:r>
              <a:rPr lang="ru-RU" sz="3200" dirty="0" err="1"/>
              <a:t>учасником</a:t>
            </a:r>
            <a:r>
              <a:rPr lang="ru-RU" sz="3200" dirty="0"/>
              <a:t> </a:t>
            </a:r>
            <a:r>
              <a:rPr lang="ru-RU" sz="3200" dirty="0" err="1"/>
              <a:t>шкільної</a:t>
            </a:r>
            <a:r>
              <a:rPr lang="ru-RU" sz="3200" dirty="0"/>
              <a:t> </a:t>
            </a:r>
            <a:r>
              <a:rPr lang="ru-RU" sz="3200" dirty="0" err="1"/>
              <a:t>команди</a:t>
            </a:r>
            <a:r>
              <a:rPr lang="ru-RU" sz="3200" dirty="0"/>
              <a:t> </a:t>
            </a:r>
            <a:r>
              <a:rPr lang="ru-RU" sz="3200" dirty="0" smtClean="0"/>
              <a:t>психолого-</a:t>
            </a:r>
            <a:r>
              <a:rPr lang="ru-RU" sz="3200" dirty="0" err="1" smtClean="0"/>
              <a:t>педагогічного</a:t>
            </a:r>
            <a:r>
              <a:rPr lang="ru-RU" sz="3200" dirty="0" smtClean="0"/>
              <a:t> </a:t>
            </a:r>
            <a:r>
              <a:rPr lang="ru-RU" sz="3200" dirty="0" err="1"/>
              <a:t>супроводу</a:t>
            </a:r>
            <a:r>
              <a:rPr lang="ru-RU" sz="3200" dirty="0"/>
              <a:t> та </a:t>
            </a:r>
            <a:r>
              <a:rPr lang="ru-RU" sz="3200" dirty="0" err="1"/>
              <a:t>виконує</a:t>
            </a:r>
            <a:r>
              <a:rPr lang="ru-RU" sz="3200" dirty="0"/>
              <a:t> </a:t>
            </a:r>
            <a:r>
              <a:rPr lang="ru-RU" sz="3200" dirty="0" err="1"/>
              <a:t>функції</a:t>
            </a:r>
            <a:r>
              <a:rPr lang="ru-RU" sz="3200" dirty="0"/>
              <a:t> </a:t>
            </a:r>
            <a:r>
              <a:rPr lang="ru-RU" sz="3200" dirty="0" err="1"/>
              <a:t>відповідно</a:t>
            </a:r>
            <a:r>
              <a:rPr lang="ru-RU" sz="3200" dirty="0"/>
              <a:t> до </a:t>
            </a:r>
            <a:r>
              <a:rPr lang="ru-RU" sz="3200" dirty="0" err="1"/>
              <a:t>Примірного</a:t>
            </a:r>
            <a:r>
              <a:rPr lang="ru-RU" sz="3200" dirty="0"/>
              <a:t> </a:t>
            </a:r>
            <a:r>
              <a:rPr lang="ru-RU" sz="3200" dirty="0" err="1"/>
              <a:t>положення</a:t>
            </a:r>
            <a:r>
              <a:rPr lang="ru-RU" sz="3200" dirty="0"/>
              <a:t> про команду </a:t>
            </a:r>
            <a:r>
              <a:rPr lang="ru-RU" sz="3200" dirty="0" err="1"/>
              <a:t>супроводу</a:t>
            </a:r>
            <a:r>
              <a:rPr lang="ru-RU" sz="3200" dirty="0"/>
              <a:t>, у тому </a:t>
            </a:r>
            <a:r>
              <a:rPr lang="ru-RU" sz="3200" dirty="0" err="1"/>
              <a:t>числі</a:t>
            </a:r>
            <a:r>
              <a:rPr lang="ru-RU" sz="3200" dirty="0"/>
              <a:t> </a:t>
            </a:r>
            <a:r>
              <a:rPr lang="ru-RU" sz="3200" b="1" dirty="0" err="1"/>
              <a:t>бере</a:t>
            </a:r>
            <a:r>
              <a:rPr lang="ru-RU" sz="3200" b="1" dirty="0"/>
              <a:t> участь </a:t>
            </a:r>
            <a:r>
              <a:rPr lang="ru-RU" sz="3200" dirty="0"/>
              <a:t>в </a:t>
            </a:r>
            <a:r>
              <a:rPr lang="ru-RU" sz="3200" dirty="0" err="1"/>
              <a:t>розробці</a:t>
            </a:r>
            <a:r>
              <a:rPr lang="ru-RU" sz="3200" dirty="0"/>
              <a:t> </a:t>
            </a:r>
            <a:r>
              <a:rPr lang="ru-RU" sz="3200" dirty="0" err="1"/>
              <a:t>індивідуальної</a:t>
            </a:r>
            <a:r>
              <a:rPr lang="ru-RU" sz="3200" dirty="0"/>
              <a:t> </a:t>
            </a:r>
            <a:r>
              <a:rPr lang="ru-RU" sz="3200" dirty="0" err="1"/>
              <a:t>програми</a:t>
            </a:r>
            <a:r>
              <a:rPr lang="ru-RU" sz="3200" dirty="0"/>
              <a:t> </a:t>
            </a:r>
            <a:r>
              <a:rPr lang="ru-RU" sz="3200" dirty="0" err="1"/>
              <a:t>розвитку</a:t>
            </a:r>
            <a:r>
              <a:rPr lang="ru-RU" sz="3200" dirty="0"/>
              <a:t>. </a:t>
            </a:r>
            <a:r>
              <a:rPr lang="ru-RU" sz="3200" dirty="0" err="1"/>
              <a:t>Проте</a:t>
            </a:r>
            <a:r>
              <a:rPr lang="ru-RU" sz="3200" dirty="0"/>
              <a:t>, </a:t>
            </a:r>
            <a:r>
              <a:rPr lang="ru-RU" sz="3200" dirty="0" err="1"/>
              <a:t>асистент</a:t>
            </a:r>
            <a:r>
              <a:rPr lang="ru-RU" sz="3200" dirty="0"/>
              <a:t> </a:t>
            </a:r>
            <a:r>
              <a:rPr lang="ru-RU" sz="3200" dirty="0" err="1"/>
              <a:t>вчителя</a:t>
            </a:r>
            <a:r>
              <a:rPr lang="ru-RU" sz="3200" dirty="0"/>
              <a:t>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не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здійснює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err="1"/>
              <a:t>самостійної</a:t>
            </a:r>
            <a:r>
              <a:rPr lang="ru-RU" sz="3200" dirty="0"/>
              <a:t> </a:t>
            </a:r>
            <a:r>
              <a:rPr lang="ru-RU" sz="3200" dirty="0" err="1"/>
              <a:t>розробки</a:t>
            </a:r>
            <a:r>
              <a:rPr lang="ru-RU" sz="3200" dirty="0"/>
              <a:t> </a:t>
            </a:r>
            <a:r>
              <a:rPr lang="ru-RU" sz="3200" dirty="0" err="1"/>
              <a:t>індивідуальної</a:t>
            </a:r>
            <a:r>
              <a:rPr lang="ru-RU" sz="3200" dirty="0"/>
              <a:t> </a:t>
            </a:r>
            <a:r>
              <a:rPr lang="ru-RU" sz="3200" dirty="0" err="1"/>
              <a:t>програми</a:t>
            </a:r>
            <a:r>
              <a:rPr lang="ru-RU" sz="3200" dirty="0"/>
              <a:t> </a:t>
            </a:r>
            <a:r>
              <a:rPr lang="ru-RU" sz="3200" dirty="0" err="1"/>
              <a:t>розвитку</a:t>
            </a:r>
            <a:r>
              <a:rPr lang="ru-RU" sz="3200" dirty="0"/>
              <a:t> та </a:t>
            </a:r>
            <a:r>
              <a:rPr lang="ru-RU" sz="3200" dirty="0" err="1"/>
              <a:t>індивідуального</a:t>
            </a:r>
            <a:r>
              <a:rPr lang="ru-RU" sz="3200" dirty="0"/>
              <a:t> </a:t>
            </a:r>
            <a:r>
              <a:rPr lang="ru-RU" sz="3200" dirty="0" err="1"/>
              <a:t>навчального</a:t>
            </a:r>
            <a:r>
              <a:rPr lang="ru-RU" sz="3200" dirty="0"/>
              <a:t> плану. 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294380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Функції асистента вчителя: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56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uk-UA" sz="3600" b="1" u="sng" dirty="0" smtClean="0"/>
              <a:t>Організаційна:</a:t>
            </a:r>
          </a:p>
          <a:p>
            <a:pPr>
              <a:buFont typeface="Wingdings" pitchFamily="2" charset="2"/>
              <a:buChar char="v"/>
            </a:pPr>
            <a:r>
              <a:rPr lang="uk-UA" dirty="0"/>
              <a:t>допомагає в організації освітнього процесу в класі з інклюзивним навчанням; </a:t>
            </a: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надає </a:t>
            </a:r>
            <a:r>
              <a:rPr lang="uk-UA" dirty="0"/>
              <a:t>допомогу учням з особливими освітніми потребами в організації робочого місця; </a:t>
            </a: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організовує </a:t>
            </a:r>
            <a:r>
              <a:rPr lang="uk-UA" dirty="0"/>
              <a:t>спільно з іншими педагогічними працівниками інклюзивне освітнє середовище в класі; 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проводить </a:t>
            </a:r>
            <a:r>
              <a:rPr lang="uk-UA" dirty="0"/>
              <a:t>спостереження за дитиною під час освітнього процесу та фіксує результати спостереження у щоденнику спостережень; </a:t>
            </a: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допомагає </a:t>
            </a:r>
            <a:r>
              <a:rPr lang="uk-UA" dirty="0"/>
              <a:t>концентрувати увагу, сприяє формуванню саморегуляції та самоконтролю учня з особливими освітніми </a:t>
            </a:r>
            <a:r>
              <a:rPr lang="uk-UA" dirty="0" smtClean="0"/>
              <a:t>потребами;</a:t>
            </a:r>
          </a:p>
        </p:txBody>
      </p:sp>
    </p:spTree>
    <p:extLst>
      <p:ext uri="{BB962C8B-B14F-4D97-AF65-F5344CB8AC3E}">
        <p14:creationId xmlns:p14="http://schemas.microsoft.com/office/powerpoint/2010/main" val="1211758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dirty="0"/>
              <a:t>співпрацює з фахівцями, які безпосередньо працюють з дитиною з особливими освітніми потребами та бере участь у розробленні індивідуальної програми розвитку;</a:t>
            </a:r>
          </a:p>
          <a:p>
            <a:pPr>
              <a:buFont typeface="Wingdings" pitchFamily="2" charset="2"/>
              <a:buChar char="v"/>
            </a:pPr>
            <a:r>
              <a:rPr lang="uk-UA" dirty="0"/>
              <a:t> забезпечує разом з іншими працівниками здорові та безпечні умови навчання, виховання та праці; </a:t>
            </a:r>
          </a:p>
          <a:p>
            <a:pPr>
              <a:buFont typeface="Wingdings" pitchFamily="2" charset="2"/>
              <a:buChar char="v"/>
            </a:pPr>
            <a:r>
              <a:rPr lang="uk-UA" dirty="0"/>
              <a:t>забезпечує залучення учнів з особливими освітніми потребами до заходів закладу освіти, у тому числі позакласних;</a:t>
            </a:r>
          </a:p>
          <a:p>
            <a:pPr>
              <a:buFont typeface="Wingdings" pitchFamily="2" charset="2"/>
              <a:buChar char="v"/>
            </a:pPr>
            <a:r>
              <a:rPr lang="uk-UA" dirty="0"/>
              <a:t> веде документацію;</a:t>
            </a:r>
            <a:endParaRPr lang="uk-UA" b="1" dirty="0"/>
          </a:p>
          <a:p>
            <a:pPr marL="13716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84934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88640"/>
            <a:ext cx="9036496" cy="648072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uk-UA" sz="3400" b="1" u="sng" dirty="0" err="1"/>
              <a:t>Н</a:t>
            </a:r>
            <a:r>
              <a:rPr lang="uk-UA" sz="3400" b="1" u="sng" dirty="0" err="1" smtClean="0"/>
              <a:t>авчально-розвиткову</a:t>
            </a:r>
            <a:r>
              <a:rPr lang="uk-UA" sz="3400" b="1" u="sng" dirty="0" smtClean="0"/>
              <a:t> </a:t>
            </a:r>
            <a:r>
              <a:rPr lang="uk-UA" sz="3400" b="1" u="sng" dirty="0"/>
              <a:t>та виховну: </a:t>
            </a:r>
            <a:endParaRPr lang="uk-UA" sz="3400" b="1" u="sng" dirty="0" smtClean="0"/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працює </a:t>
            </a:r>
            <a:r>
              <a:rPr lang="uk-UA" dirty="0"/>
              <a:t>в партнерстві з учителем з метою виконання освітньої програми для досягнення учнями класу результатів навчання, формування </a:t>
            </a:r>
            <a:r>
              <a:rPr lang="uk-UA" dirty="0" err="1"/>
              <a:t>компететностей</a:t>
            </a:r>
            <a:r>
              <a:rPr lang="uk-UA" dirty="0"/>
              <a:t>; </a:t>
            </a:r>
            <a:endParaRPr lang="uk-UA" dirty="0" smtClean="0"/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забезпечує </a:t>
            </a:r>
            <a:r>
              <a:rPr lang="uk-UA" dirty="0"/>
              <a:t>спільно з учителем єдність навчання, виховання і розвитку учнів; </a:t>
            </a:r>
            <a:endParaRPr lang="uk-UA" dirty="0" smtClean="0"/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співпрацюючи </a:t>
            </a:r>
            <a:r>
              <a:rPr lang="uk-UA" dirty="0"/>
              <a:t>з учителем класу, надає освітні послуги, спрямовані на задоволення освітніх потреб учнів; </a:t>
            </a:r>
            <a:endParaRPr lang="uk-UA" dirty="0" smtClean="0"/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забезпечує </a:t>
            </a:r>
            <a:r>
              <a:rPr lang="uk-UA" dirty="0"/>
              <a:t>розробку індивідуальних завдань і </a:t>
            </a:r>
            <a:r>
              <a:rPr lang="uk-UA" dirty="0" err="1"/>
              <a:t>роздаткових</a:t>
            </a:r>
            <a:r>
              <a:rPr lang="uk-UA" dirty="0"/>
              <a:t> матеріалів для учнів із особливими освітніми </a:t>
            </a:r>
            <a:r>
              <a:rPr lang="uk-UA" dirty="0" smtClean="0"/>
              <a:t>потребами;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адаптує </a:t>
            </a:r>
            <a:r>
              <a:rPr lang="uk-UA" dirty="0"/>
              <a:t>чи модифікує (за потреби) матеріали для уроку відповідно до індивідуальної програми розвитку; 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237321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0936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uk-UA" dirty="0"/>
              <a:t>сприяє соціалізації учнів з особливими освітніми потребами та включенню їх до учнівського колективу; 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/>
              <a:t>сприяє розвитку дітей з особливими освітніми потребами, поліпшенню їхнього психоемоційного стану; 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/>
              <a:t>стимулює розвиток соціальної активності дітей, сприяє виявленню та розкриттю їхніх здібностей, талантів, обдарувань шляхом їх участі в науковій, технічній, художній творчості;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/>
              <a:t> створює навчально-виховні ситуації, обстановку оптимізму та впевненості у своїх силах і майбутньому;</a:t>
            </a:r>
          </a:p>
          <a:p>
            <a:pPr marL="13716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06559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336704"/>
          </a:xfrm>
        </p:spPr>
        <p:txBody>
          <a:bodyPr/>
          <a:lstStyle/>
          <a:p>
            <a:pPr marL="137160" indent="0">
              <a:buNone/>
            </a:pPr>
            <a:r>
              <a:rPr lang="uk-UA" b="1" u="sng" dirty="0" smtClean="0"/>
              <a:t>Діагностичну:</a:t>
            </a:r>
          </a:p>
          <a:p>
            <a:pPr>
              <a:buFont typeface="Wingdings" pitchFamily="2" charset="2"/>
              <a:buChar char="v"/>
            </a:pPr>
            <a:r>
              <a:rPr lang="uk-UA" dirty="0"/>
              <a:t>разом із групою фахівців, які розробляють індивідуальну програму розвитку, вивчає особливості діяльності та розвитку учнів з особливими освітніми потребами; </a:t>
            </a: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визначає </a:t>
            </a:r>
            <a:r>
              <a:rPr lang="uk-UA" dirty="0"/>
              <a:t>сильні та слабкі сторони, потенційні можливості та бар'єри навчання; </a:t>
            </a: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оцінює </a:t>
            </a:r>
            <a:r>
              <a:rPr lang="uk-UA" dirty="0"/>
              <a:t>виконання індивідуальної програми розвитку, вивчає та аналізує динаміку розвитку учня, у тому числі слідкує за його успіхом за певний період часу, порівнює стан сформованості окремих функцій дитини в динаміці; </a:t>
            </a: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створює </a:t>
            </a:r>
            <a:r>
              <a:rPr lang="uk-UA" dirty="0"/>
              <a:t>індивідуальне </a:t>
            </a:r>
            <a:r>
              <a:rPr lang="uk-UA" dirty="0" err="1"/>
              <a:t>портфоліо</a:t>
            </a:r>
            <a:r>
              <a:rPr lang="uk-UA" dirty="0"/>
              <a:t> учня.</a:t>
            </a:r>
            <a:endParaRPr lang="uk-UA" b="1" u="sng" dirty="0"/>
          </a:p>
        </p:txBody>
      </p:sp>
    </p:spTree>
    <p:extLst>
      <p:ext uri="{BB962C8B-B14F-4D97-AF65-F5344CB8AC3E}">
        <p14:creationId xmlns:p14="http://schemas.microsoft.com/office/powerpoint/2010/main" val="3587085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2060848"/>
          </a:xfrm>
        </p:spPr>
        <p:txBody>
          <a:bodyPr>
            <a:noAutofit/>
          </a:bodyPr>
          <a:lstStyle/>
          <a:p>
            <a:r>
              <a:rPr lang="uk-UA" sz="2800" dirty="0" smtClean="0"/>
              <a:t>Інклюзивний клас – це клас у закладі загальної середньої освіти, в якому</a:t>
            </a:r>
            <a:r>
              <a:rPr lang="uk-UA" sz="2800" dirty="0"/>
              <a:t> </a:t>
            </a:r>
            <a:r>
              <a:rPr lang="ru-RU" sz="2800" dirty="0" err="1" smtClean="0"/>
              <a:t>серед</a:t>
            </a:r>
            <a:r>
              <a:rPr lang="ru-RU" sz="2800" dirty="0" smtClean="0"/>
              <a:t> </a:t>
            </a:r>
            <a:r>
              <a:rPr lang="ru-RU" sz="2800" dirty="0" err="1"/>
              <a:t>інших</a:t>
            </a:r>
            <a:r>
              <a:rPr lang="ru-RU" sz="2800" dirty="0"/>
              <a:t> </a:t>
            </a:r>
            <a:r>
              <a:rPr lang="ru-RU" sz="2800" dirty="0" err="1"/>
              <a:t>учнів</a:t>
            </a:r>
            <a:r>
              <a:rPr lang="ru-RU" sz="2800" dirty="0"/>
              <a:t> </a:t>
            </a:r>
            <a:r>
              <a:rPr lang="ru-RU" sz="2800" dirty="0" err="1"/>
              <a:t>навчаються</a:t>
            </a:r>
            <a:r>
              <a:rPr lang="ru-RU" sz="2800" dirty="0"/>
              <a:t> одна, </a:t>
            </a:r>
            <a:r>
              <a:rPr lang="ru-RU" sz="2800" dirty="0" err="1"/>
              <a:t>дві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три </a:t>
            </a:r>
            <a:r>
              <a:rPr lang="ru-RU" sz="2800" dirty="0" err="1"/>
              <a:t>дитини</a:t>
            </a:r>
            <a:r>
              <a:rPr lang="ru-RU" sz="2800" dirty="0"/>
              <a:t> з </a:t>
            </a:r>
            <a:r>
              <a:rPr lang="ru-RU" sz="2800" dirty="0" err="1"/>
              <a:t>особливими</a:t>
            </a:r>
            <a:r>
              <a:rPr lang="ru-RU" sz="2800" dirty="0"/>
              <a:t> </a:t>
            </a:r>
            <a:r>
              <a:rPr lang="ru-RU" sz="2800" dirty="0" err="1"/>
              <a:t>освітніми</a:t>
            </a:r>
            <a:r>
              <a:rPr lang="ru-RU" sz="2800" dirty="0"/>
              <a:t> потребами. </a:t>
            </a:r>
            <a:r>
              <a:rPr lang="uk-UA" sz="2800" dirty="0" smtClean="0"/>
              <a:t>  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uk-UA" dirty="0"/>
              <a:t>Організація такого навчання з наданням психолого-педагогічних та </a:t>
            </a:r>
            <a:r>
              <a:rPr lang="uk-UA" dirty="0" err="1"/>
              <a:t>корекційно-розвиткових</a:t>
            </a:r>
            <a:r>
              <a:rPr lang="uk-UA" dirty="0"/>
              <a:t> послуг здійснюється відповідно до законів України </a:t>
            </a:r>
            <a:endParaRPr lang="uk-UA" dirty="0" smtClean="0"/>
          </a:p>
          <a:p>
            <a:pPr marL="137160" indent="0">
              <a:buNone/>
            </a:pPr>
            <a:r>
              <a:rPr lang="uk-UA" dirty="0" smtClean="0"/>
              <a:t>«</a:t>
            </a:r>
            <a:r>
              <a:rPr lang="uk-UA" dirty="0"/>
              <a:t>Про освіту», </a:t>
            </a:r>
            <a:endParaRPr lang="uk-UA" dirty="0" smtClean="0"/>
          </a:p>
          <a:p>
            <a:pPr marL="137160" indent="0">
              <a:buNone/>
            </a:pPr>
            <a:r>
              <a:rPr lang="uk-UA" dirty="0" smtClean="0"/>
              <a:t>«</a:t>
            </a:r>
            <a:r>
              <a:rPr lang="uk-UA" dirty="0"/>
              <a:t>Про повну загальну середню освіту» </a:t>
            </a:r>
            <a:r>
              <a:rPr lang="uk-UA" dirty="0" smtClean="0"/>
              <a:t>та</a:t>
            </a:r>
          </a:p>
          <a:p>
            <a:pPr marL="137160" indent="0">
              <a:buNone/>
            </a:pPr>
            <a:r>
              <a:rPr lang="uk-UA" dirty="0" smtClean="0"/>
              <a:t> </a:t>
            </a:r>
            <a:r>
              <a:rPr lang="uk-UA" dirty="0"/>
              <a:t>Порядку організації інклюзивного навчання у загальноосвітніх навчальних закладах, затвердженого постановою Кабінету Міністрів України від 15 серпня 2011 р. </a:t>
            </a:r>
            <a:r>
              <a:rPr lang="uk-UA" b="1" dirty="0"/>
              <a:t>№ 872 </a:t>
            </a:r>
            <a:r>
              <a:rPr lang="uk-UA" dirty="0"/>
              <a:t>(із змінами). </a:t>
            </a:r>
          </a:p>
        </p:txBody>
      </p:sp>
    </p:spTree>
    <p:extLst>
      <p:ext uri="{BB962C8B-B14F-4D97-AF65-F5344CB8AC3E}">
        <p14:creationId xmlns:p14="http://schemas.microsoft.com/office/powerpoint/2010/main" val="1462300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88640"/>
            <a:ext cx="8686800" cy="612072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uk-UA" b="1" u="sng" dirty="0" smtClean="0"/>
              <a:t>Прогностичну</a:t>
            </a:r>
          </a:p>
          <a:p>
            <a:pPr>
              <a:buFont typeface="Wingdings" pitchFamily="2" charset="2"/>
              <a:buChar char="v"/>
            </a:pPr>
            <a:r>
              <a:rPr lang="uk-UA" dirty="0"/>
              <a:t>на основі вивчення актуального та потенційного розвитку дитини бере участь у розробленні індивідуальної програми розвитку; </a:t>
            </a: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здійснює </a:t>
            </a:r>
            <a:r>
              <a:rPr lang="uk-UA" dirty="0"/>
              <a:t>прогноз відповідно до стану сформованості функцій дитини та її </a:t>
            </a:r>
            <a:r>
              <a:rPr lang="uk-UA" dirty="0" err="1"/>
              <a:t>компетенцій</a:t>
            </a:r>
            <a:r>
              <a:rPr lang="uk-UA" dirty="0"/>
              <a:t> порівняно із фіксованими прогнозами в індивідуальній програмі розвитку, у тому числі з поставленням "</a:t>
            </a:r>
            <a:r>
              <a:rPr lang="en-US" dirty="0"/>
              <a:t>SMART-</a:t>
            </a:r>
            <a:r>
              <a:rPr lang="uk-UA" dirty="0"/>
              <a:t>цілей", що передбачають: функціональність цілей (значимість для учня та доступність для досягнення в закладі освіти), відповідність теперішньому рівню розвитку, </a:t>
            </a:r>
            <a:r>
              <a:rPr lang="uk-UA" dirty="0" err="1"/>
              <a:t>сформульованість</a:t>
            </a:r>
            <a:r>
              <a:rPr lang="uk-UA" dirty="0"/>
              <a:t> так, щоб можна було побачити, як учень опановує матеріал, </a:t>
            </a:r>
            <a:r>
              <a:rPr lang="uk-UA" dirty="0" err="1"/>
              <a:t>вимірюваність</a:t>
            </a:r>
            <a:r>
              <a:rPr lang="uk-UA" dirty="0"/>
              <a:t> та чіткі критерії, за допомогою яких можна визначити, чи досягнув учень цілі, з дотриманням правильності формулювання; </a:t>
            </a:r>
            <a:endParaRPr lang="uk-UA" b="1" u="sng" dirty="0"/>
          </a:p>
        </p:txBody>
      </p:sp>
    </p:spTree>
    <p:extLst>
      <p:ext uri="{BB962C8B-B14F-4D97-AF65-F5344CB8AC3E}">
        <p14:creationId xmlns:p14="http://schemas.microsoft.com/office/powerpoint/2010/main" val="93925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408712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uk-UA" b="1" u="sng" dirty="0" smtClean="0"/>
              <a:t>Консультативно-комунікативна: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/>
              <a:t>постійно спілкується з батьками, надаючи їм необхідну консультативну допомогу щодо освітнього процесу, виконання індивідуальної програми розвитку, підготовки необхідних матеріалів; </a:t>
            </a:r>
            <a:endParaRPr lang="uk-UA" dirty="0" smtClean="0"/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здійснює </a:t>
            </a:r>
            <a:r>
              <a:rPr lang="uk-UA" dirty="0"/>
              <a:t>двосторонню комунікацію з батьками (іншими законними представниками дитини) щодо успіхів учня з особливими освітніми потребами, вдалих прийомів та особливостей організації освітнього процесу (при яких умовах краще концентрує увагу, необхідність водити рукою дитини при письмі, контролювати виконання завдання тощо); </a:t>
            </a:r>
            <a:endParaRPr lang="uk-UA" dirty="0" smtClean="0"/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за </a:t>
            </a:r>
            <a:r>
              <a:rPr lang="uk-UA" dirty="0"/>
              <a:t>дорученням керівника закладу здійснює комунікацію з фахівцями інклюзивно-ресурсного центру щодо психолого-педагогічного супроводу дитини з особливими освітніми потребами, консультування з фахівцями інклюзивно-ресурсного центру щодо особливостей організації освітнього процесу</a:t>
            </a:r>
            <a:endParaRPr lang="uk-UA" b="1" u="sng" dirty="0"/>
          </a:p>
        </p:txBody>
      </p:sp>
    </p:spTree>
    <p:extLst>
      <p:ext uri="{BB962C8B-B14F-4D97-AF65-F5344CB8AC3E}">
        <p14:creationId xmlns:p14="http://schemas.microsoft.com/office/powerpoint/2010/main" val="3560258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Асистент</a:t>
            </a:r>
            <a:r>
              <a:rPr lang="ru-RU" dirty="0" smtClean="0"/>
              <a:t> </a:t>
            </a:r>
            <a:r>
              <a:rPr lang="ru-RU" dirty="0" err="1"/>
              <a:t>вчителя</a:t>
            </a:r>
            <a:r>
              <a:rPr lang="ru-RU" dirty="0"/>
              <a:t> в межах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педагогічного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не </a:t>
            </a:r>
            <a:r>
              <a:rPr lang="ru-RU" dirty="0" err="1"/>
              <a:t>надає</a:t>
            </a:r>
            <a:r>
              <a:rPr lang="ru-RU" dirty="0"/>
              <a:t> (не проводить) </a:t>
            </a:r>
            <a:r>
              <a:rPr lang="ru-RU" dirty="0" err="1"/>
              <a:t>корекційно-розвиткові</a:t>
            </a:r>
            <a:r>
              <a:rPr lang="ru-RU" dirty="0"/>
              <a:t> та психолого-</a:t>
            </a:r>
            <a:r>
              <a:rPr lang="ru-RU" dirty="0" err="1"/>
              <a:t>педагогічні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(</a:t>
            </a:r>
            <a:r>
              <a:rPr lang="ru-RU" dirty="0" err="1"/>
              <a:t>заняття</a:t>
            </a:r>
            <a:r>
              <a:rPr lang="ru-RU" dirty="0"/>
              <a:t>), не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консультацій</a:t>
            </a:r>
            <a:r>
              <a:rPr lang="ru-RU" dirty="0"/>
              <a:t> та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замість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-логопеда, практичного психолога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. </a:t>
            </a:r>
            <a:r>
              <a:rPr lang="ru-RU" dirty="0" err="1"/>
              <a:t>Асистент</a:t>
            </a:r>
            <a:r>
              <a:rPr lang="ru-RU" dirty="0"/>
              <a:t> учителя не </a:t>
            </a:r>
            <a:r>
              <a:rPr lang="ru-RU" dirty="0" err="1"/>
              <a:t>розробляє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індивідуальну</a:t>
            </a:r>
            <a:r>
              <a:rPr lang="ru-RU" dirty="0"/>
              <a:t> </a:t>
            </a:r>
            <a:r>
              <a:rPr lang="ru-RU" dirty="0" err="1"/>
              <a:t>програму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не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направлення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(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законних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) до </a:t>
            </a:r>
            <a:r>
              <a:rPr lang="ru-RU" dirty="0" err="1"/>
              <a:t>вузьких</a:t>
            </a:r>
            <a:r>
              <a:rPr lang="ru-RU" dirty="0"/>
              <a:t> </a:t>
            </a:r>
            <a:r>
              <a:rPr lang="ru-RU" dirty="0" err="1"/>
              <a:t>спеціалістів</a:t>
            </a:r>
            <a:r>
              <a:rPr lang="ru-RU" dirty="0"/>
              <a:t>, не </a:t>
            </a:r>
            <a:r>
              <a:rPr lang="ru-RU" dirty="0" err="1"/>
              <a:t>змінює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освітню</a:t>
            </a:r>
            <a:r>
              <a:rPr lang="ru-RU" dirty="0"/>
              <a:t> </a:t>
            </a:r>
            <a:r>
              <a:rPr lang="ru-RU" dirty="0" err="1"/>
              <a:t>траєкторію</a:t>
            </a:r>
            <a:r>
              <a:rPr lang="ru-RU" dirty="0"/>
              <a:t> </a:t>
            </a:r>
            <a:r>
              <a:rPr lang="ru-RU" dirty="0" err="1"/>
              <a:t>учня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9353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476672"/>
            <a:ext cx="8579296" cy="5832688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uk-UA" sz="3600" dirty="0"/>
              <a:t>Асистент вчителя складає річний план своєї роботи. </a:t>
            </a:r>
            <a:endParaRPr lang="uk-UA" sz="3600" dirty="0" smtClean="0"/>
          </a:p>
          <a:p>
            <a:pPr marL="137160" indent="0" algn="ctr">
              <a:buNone/>
            </a:pPr>
            <a:r>
              <a:rPr lang="uk-UA" sz="3600" dirty="0" smtClean="0"/>
              <a:t>Річний </a:t>
            </a:r>
            <a:r>
              <a:rPr lang="uk-UA" sz="3600" dirty="0"/>
              <a:t>план затверджується керівником закладу освіти та має корелюватися з освітньою програмою та навчальними програмами, планами роботи педагогічних працівників, з якими в партнерстві працює асистент вчителя. </a:t>
            </a:r>
          </a:p>
        </p:txBody>
      </p:sp>
    </p:spTree>
    <p:extLst>
      <p:ext uri="{BB962C8B-B14F-4D97-AF65-F5344CB8AC3E}">
        <p14:creationId xmlns:p14="http://schemas.microsoft.com/office/powerpoint/2010/main" val="949394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dirty="0"/>
              <a:t>Посада асистента вчителя не передбачає присвоєння кваліфікаційних категорій. Відповідно до постанови Кабінету Міністрів України від 30 серпня 2002 р. № 1298 (із змінами), наказу Міністерства освіти і науки України від 26.09.2005 № 557 асистенту вчителя закладу загальної середньої освіти встановлюються 10-12 тарифні розряди. </a:t>
            </a:r>
          </a:p>
        </p:txBody>
      </p:sp>
    </p:spTree>
    <p:extLst>
      <p:ext uri="{BB962C8B-B14F-4D97-AF65-F5344CB8AC3E}">
        <p14:creationId xmlns:p14="http://schemas.microsoft.com/office/powerpoint/2010/main" val="1603896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err="1"/>
              <a:t>Відповідно</a:t>
            </a:r>
            <a:r>
              <a:rPr lang="ru-RU" sz="3200" dirty="0"/>
              <a:t> до </a:t>
            </a:r>
            <a:r>
              <a:rPr lang="ru-RU" sz="3200" dirty="0" err="1"/>
              <a:t>частини</a:t>
            </a:r>
            <a:r>
              <a:rPr lang="ru-RU" sz="3200" dirty="0"/>
              <a:t> </a:t>
            </a:r>
            <a:r>
              <a:rPr lang="ru-RU" sz="3200" dirty="0" err="1"/>
              <a:t>третьої</a:t>
            </a:r>
            <a:r>
              <a:rPr lang="ru-RU" sz="3200" dirty="0"/>
              <a:t> </a:t>
            </a:r>
            <a:r>
              <a:rPr lang="ru-RU" sz="3200" dirty="0" err="1"/>
              <a:t>статті</a:t>
            </a:r>
            <a:r>
              <a:rPr lang="ru-RU" sz="3200" dirty="0"/>
              <a:t> 24 Закону </a:t>
            </a:r>
            <a:r>
              <a:rPr lang="ru-RU" sz="3200" dirty="0" err="1"/>
              <a:t>України</a:t>
            </a:r>
            <a:r>
              <a:rPr lang="ru-RU" sz="3200" dirty="0"/>
              <a:t> «Про </a:t>
            </a:r>
            <a:r>
              <a:rPr lang="ru-RU" sz="3200" dirty="0" err="1"/>
              <a:t>повну</a:t>
            </a:r>
            <a:r>
              <a:rPr lang="ru-RU" sz="3200" dirty="0"/>
              <a:t> </a:t>
            </a:r>
            <a:r>
              <a:rPr lang="ru-RU" sz="3200" dirty="0" err="1"/>
              <a:t>загальну</a:t>
            </a:r>
            <a:r>
              <a:rPr lang="ru-RU" sz="3200" dirty="0"/>
              <a:t> </a:t>
            </a:r>
            <a:r>
              <a:rPr lang="ru-RU" sz="3200" dirty="0" err="1"/>
              <a:t>середню</a:t>
            </a:r>
            <a:r>
              <a:rPr lang="ru-RU" sz="3200" dirty="0"/>
              <a:t> </a:t>
            </a:r>
            <a:r>
              <a:rPr lang="ru-RU" sz="3200" dirty="0" err="1"/>
              <a:t>освіту</a:t>
            </a:r>
            <a:r>
              <a:rPr lang="ru-RU" sz="3200" dirty="0"/>
              <a:t>» за роботу в </a:t>
            </a:r>
            <a:r>
              <a:rPr lang="ru-RU" sz="3200" dirty="0" err="1"/>
              <a:t>інклюзивних</a:t>
            </a:r>
            <a:r>
              <a:rPr lang="ru-RU" sz="3200" dirty="0"/>
              <a:t> </a:t>
            </a:r>
            <a:r>
              <a:rPr lang="ru-RU" sz="3200" dirty="0" err="1"/>
              <a:t>класах</a:t>
            </a:r>
            <a:r>
              <a:rPr lang="ru-RU" sz="3200" dirty="0"/>
              <a:t> (</a:t>
            </a:r>
            <a:r>
              <a:rPr lang="ru-RU" sz="3200" dirty="0" err="1"/>
              <a:t>групах</a:t>
            </a:r>
            <a:r>
              <a:rPr lang="ru-RU" sz="3200" dirty="0"/>
              <a:t>) </a:t>
            </a:r>
            <a:r>
              <a:rPr lang="ru-RU" sz="3200" dirty="0" err="1"/>
              <a:t>встановлюється</a:t>
            </a:r>
            <a:r>
              <a:rPr lang="ru-RU" sz="3200" dirty="0"/>
              <a:t> доплата у </a:t>
            </a:r>
            <a:r>
              <a:rPr lang="ru-RU" sz="3200" dirty="0" err="1"/>
              <a:t>співвідношенні</a:t>
            </a:r>
            <a:r>
              <a:rPr lang="ru-RU" sz="3200" dirty="0"/>
              <a:t> до </a:t>
            </a:r>
            <a:r>
              <a:rPr lang="ru-RU" sz="3200" dirty="0" err="1"/>
              <a:t>тарифної</a:t>
            </a:r>
            <a:r>
              <a:rPr lang="ru-RU" sz="3200" dirty="0"/>
              <a:t> ставки 20 </a:t>
            </a:r>
            <a:r>
              <a:rPr lang="ru-RU" sz="3200" dirty="0" err="1"/>
              <a:t>відсотків</a:t>
            </a:r>
            <a:r>
              <a:rPr lang="ru-RU" sz="3200" dirty="0"/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41914574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6084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Відповідно</a:t>
            </a:r>
            <a:r>
              <a:rPr lang="ru-RU" sz="2800" dirty="0" smtClean="0"/>
              <a:t> </a:t>
            </a:r>
            <a:r>
              <a:rPr lang="ru-RU" sz="2800" dirty="0"/>
              <a:t>до </a:t>
            </a:r>
            <a:r>
              <a:rPr lang="ru-RU" sz="2800" dirty="0" err="1"/>
              <a:t>статті</a:t>
            </a:r>
            <a:r>
              <a:rPr lang="ru-RU" sz="2800" dirty="0"/>
              <a:t> 24 Закону </a:t>
            </a:r>
            <a:r>
              <a:rPr lang="ru-RU" sz="2800" dirty="0" err="1"/>
              <a:t>України</a:t>
            </a:r>
            <a:r>
              <a:rPr lang="ru-RU" sz="2800" dirty="0"/>
              <a:t> «Про </a:t>
            </a:r>
            <a:r>
              <a:rPr lang="ru-RU" sz="2800" dirty="0" err="1"/>
              <a:t>повну</a:t>
            </a:r>
            <a:r>
              <a:rPr lang="ru-RU" sz="2800" dirty="0"/>
              <a:t> </a:t>
            </a:r>
            <a:r>
              <a:rPr lang="ru-RU" sz="2800" dirty="0" err="1"/>
              <a:t>загальну</a:t>
            </a:r>
            <a:r>
              <a:rPr lang="ru-RU" sz="2800" dirty="0"/>
              <a:t> </a:t>
            </a:r>
            <a:r>
              <a:rPr lang="ru-RU" sz="2800" dirty="0" err="1"/>
              <a:t>середню</a:t>
            </a:r>
            <a:r>
              <a:rPr lang="ru-RU" sz="2800" dirty="0"/>
              <a:t> </a:t>
            </a:r>
            <a:r>
              <a:rPr lang="ru-RU" sz="2800" dirty="0" err="1"/>
              <a:t>освіту</a:t>
            </a:r>
            <a:r>
              <a:rPr lang="ru-RU" sz="2800" dirty="0"/>
              <a:t>» </a:t>
            </a:r>
            <a:r>
              <a:rPr lang="ru-RU" sz="2800" dirty="0" err="1"/>
              <a:t>педагогічне</a:t>
            </a:r>
            <a:r>
              <a:rPr lang="ru-RU" sz="2800" dirty="0"/>
              <a:t> </a:t>
            </a:r>
            <a:r>
              <a:rPr lang="ru-RU" sz="2800" dirty="0" err="1"/>
              <a:t>навантаження</a:t>
            </a:r>
            <a:r>
              <a:rPr lang="ru-RU" sz="2800" dirty="0"/>
              <a:t> </a:t>
            </a:r>
            <a:r>
              <a:rPr lang="ru-RU" sz="2800" dirty="0" err="1"/>
              <a:t>асистента</a:t>
            </a:r>
            <a:r>
              <a:rPr lang="ru-RU" sz="2800" dirty="0"/>
              <a:t> </a:t>
            </a:r>
            <a:r>
              <a:rPr lang="ru-RU" sz="2800" dirty="0" err="1"/>
              <a:t>вчителя</a:t>
            </a:r>
            <a:r>
              <a:rPr lang="ru-RU" sz="2800" dirty="0"/>
              <a:t> у </a:t>
            </a:r>
            <a:r>
              <a:rPr lang="ru-RU" sz="2800" dirty="0" err="1"/>
              <a:t>закладі</a:t>
            </a:r>
            <a:r>
              <a:rPr lang="ru-RU" sz="2800" dirty="0"/>
              <a:t> </a:t>
            </a:r>
            <a:r>
              <a:rPr lang="ru-RU" sz="2800" dirty="0" err="1"/>
              <a:t>загальної</a:t>
            </a:r>
            <a:r>
              <a:rPr lang="ru-RU" sz="2800" dirty="0"/>
              <a:t> </a:t>
            </a:r>
            <a:r>
              <a:rPr lang="ru-RU" sz="2800" dirty="0" err="1"/>
              <a:t>середньої</a:t>
            </a:r>
            <a:r>
              <a:rPr lang="ru-RU" sz="2800" dirty="0"/>
              <a:t> </a:t>
            </a:r>
            <a:r>
              <a:rPr lang="ru-RU" sz="2800" dirty="0" err="1"/>
              <a:t>освіти</a:t>
            </a:r>
            <a:r>
              <a:rPr lang="ru-RU" sz="2800" dirty="0"/>
              <a:t> становить 25 годин на </a:t>
            </a:r>
            <a:r>
              <a:rPr lang="ru-RU" sz="2800" dirty="0" err="1"/>
              <a:t>тиждень</a:t>
            </a:r>
            <a:r>
              <a:rPr lang="ru-RU" sz="2800" dirty="0"/>
              <a:t>. </a:t>
            </a:r>
            <a:r>
              <a:rPr lang="ru-RU" sz="2800" dirty="0" err="1"/>
              <a:t>Згідно</a:t>
            </a:r>
            <a:r>
              <a:rPr lang="ru-RU" sz="2800" dirty="0"/>
              <a:t> з </a:t>
            </a:r>
            <a:r>
              <a:rPr lang="ru-RU" sz="2800" dirty="0" err="1"/>
              <a:t>Типовими</a:t>
            </a:r>
            <a:r>
              <a:rPr lang="ru-RU" sz="2800" dirty="0"/>
              <a:t> </a:t>
            </a:r>
            <a:r>
              <a:rPr lang="ru-RU" sz="2800" dirty="0" err="1"/>
              <a:t>штатними</a:t>
            </a:r>
            <a:r>
              <a:rPr lang="ru-RU" sz="2800" dirty="0"/>
              <a:t> нормативами </a:t>
            </a:r>
            <a:r>
              <a:rPr lang="ru-RU" sz="2800" dirty="0" err="1"/>
              <a:t>закладів</a:t>
            </a:r>
            <a:r>
              <a:rPr lang="ru-RU" sz="2800" dirty="0"/>
              <a:t> </a:t>
            </a:r>
            <a:r>
              <a:rPr lang="ru-RU" sz="2800" dirty="0" err="1"/>
              <a:t>загальної</a:t>
            </a:r>
            <a:r>
              <a:rPr lang="ru-RU" sz="2800" dirty="0"/>
              <a:t> </a:t>
            </a:r>
            <a:r>
              <a:rPr lang="ru-RU" sz="2800" dirty="0" err="1"/>
              <a:t>середньої</a:t>
            </a:r>
            <a:r>
              <a:rPr lang="ru-RU" sz="2800" dirty="0"/>
              <a:t> </a:t>
            </a:r>
            <a:r>
              <a:rPr lang="ru-RU" sz="2800" dirty="0" err="1"/>
              <a:t>освіти</a:t>
            </a:r>
            <a:r>
              <a:rPr lang="ru-RU" sz="2800" dirty="0"/>
              <a:t>, </a:t>
            </a:r>
            <a:r>
              <a:rPr lang="ru-RU" sz="2800" dirty="0" err="1"/>
              <a:t>затвердженими</a:t>
            </a:r>
            <a:r>
              <a:rPr lang="ru-RU" sz="2800" dirty="0"/>
              <a:t> наказом МОН </a:t>
            </a:r>
            <a:r>
              <a:rPr lang="ru-RU" sz="2800" dirty="0" err="1"/>
              <a:t>від</a:t>
            </a:r>
            <a:r>
              <a:rPr lang="ru-RU" sz="2800" dirty="0"/>
              <a:t> 06.12.2010 № 1205, </a:t>
            </a:r>
            <a:r>
              <a:rPr lang="ru-RU" sz="2800" dirty="0" err="1"/>
              <a:t>зареєстрованим</a:t>
            </a:r>
            <a:r>
              <a:rPr lang="ru-RU" sz="2800" dirty="0"/>
              <a:t> в </a:t>
            </a:r>
            <a:r>
              <a:rPr lang="ru-RU" sz="2800" dirty="0" err="1"/>
              <a:t>Міністерстві</a:t>
            </a:r>
            <a:r>
              <a:rPr lang="ru-RU" sz="2800" dirty="0"/>
              <a:t> </a:t>
            </a:r>
            <a:r>
              <a:rPr lang="ru-RU" sz="2800" dirty="0" err="1"/>
              <a:t>юстиції</a:t>
            </a:r>
            <a:r>
              <a:rPr lang="ru-RU" sz="2800" dirty="0"/>
              <a:t> </a:t>
            </a:r>
            <a:r>
              <a:rPr lang="ru-RU" sz="2800" dirty="0" err="1"/>
              <a:t>України</a:t>
            </a:r>
            <a:r>
              <a:rPr lang="ru-RU" sz="2800" dirty="0"/>
              <a:t> 22 </a:t>
            </a:r>
            <a:r>
              <a:rPr lang="ru-RU" sz="2800" dirty="0" err="1"/>
              <a:t>грудня</a:t>
            </a:r>
            <a:r>
              <a:rPr lang="ru-RU" sz="2800" dirty="0"/>
              <a:t> 2010 р. за № 1308/18603, посада </a:t>
            </a:r>
            <a:r>
              <a:rPr lang="ru-RU" sz="2800" dirty="0" err="1"/>
              <a:t>асистента</a:t>
            </a:r>
            <a:r>
              <a:rPr lang="ru-RU" sz="2800" dirty="0"/>
              <a:t> </a:t>
            </a:r>
            <a:r>
              <a:rPr lang="ru-RU" sz="2800" dirty="0" err="1"/>
              <a:t>вчителя</a:t>
            </a:r>
            <a:r>
              <a:rPr lang="ru-RU" sz="2800" dirty="0"/>
              <a:t> вводиться з </a:t>
            </a:r>
            <a:r>
              <a:rPr lang="ru-RU" sz="2800" dirty="0" err="1"/>
              <a:t>розрахунку</a:t>
            </a:r>
            <a:r>
              <a:rPr lang="ru-RU" sz="2800" dirty="0"/>
              <a:t> одна ставка на один </a:t>
            </a:r>
            <a:r>
              <a:rPr lang="ru-RU" sz="2800" dirty="0" err="1"/>
              <a:t>інклюзивний</a:t>
            </a:r>
            <a:r>
              <a:rPr lang="ru-RU" sz="2800" dirty="0"/>
              <a:t> </a:t>
            </a:r>
            <a:r>
              <a:rPr lang="ru-RU" sz="2800" dirty="0" err="1"/>
              <a:t>клас</a:t>
            </a:r>
            <a:r>
              <a:rPr lang="ru-RU" sz="28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3388120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uk-UA" dirty="0"/>
              <a:t>Асистент вчителя не здійснює фізичний супровід здобувача освіти та не забезпечує його соціально-побутові потреби, у тому числі не зобов’язаний надавати допомогу в одяганні/роздяганні, відвідуванні туалету, </a:t>
            </a:r>
            <a:r>
              <a:rPr lang="uk-UA" dirty="0" smtClean="0"/>
              <a:t>харчуванні.</a:t>
            </a:r>
          </a:p>
          <a:p>
            <a:pPr marL="137160" indent="0">
              <a:buNone/>
            </a:pPr>
            <a:r>
              <a:rPr lang="uk-UA" dirty="0" smtClean="0"/>
              <a:t> </a:t>
            </a:r>
            <a:r>
              <a:rPr lang="uk-UA" dirty="0"/>
              <a:t>Відповідно до законодавства в освітньому процесі соціальні потреби учнів з особливими освітніми потребами забезпечуються асистентом </a:t>
            </a:r>
            <a:r>
              <a:rPr lang="uk-UA" dirty="0" smtClean="0"/>
              <a:t>учня, соціальним </a:t>
            </a:r>
            <a:r>
              <a:rPr lang="uk-UA" dirty="0"/>
              <a:t>робітником, одним із батьків учня або уповноваженою ними особою. </a:t>
            </a:r>
          </a:p>
        </p:txBody>
      </p:sp>
    </p:spTree>
    <p:extLst>
      <p:ext uri="{BB962C8B-B14F-4D97-AF65-F5344CB8AC3E}">
        <p14:creationId xmlns:p14="http://schemas.microsoft.com/office/powerpoint/2010/main" val="181735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904696"/>
          </a:xfrm>
        </p:spPr>
        <p:txBody>
          <a:bodyPr/>
          <a:lstStyle/>
          <a:p>
            <a:pPr marL="137160" indent="0" algn="just">
              <a:buNone/>
            </a:pPr>
            <a:r>
              <a:rPr lang="uk-UA" dirty="0" smtClean="0"/>
              <a:t>	Згідно </a:t>
            </a:r>
            <a:r>
              <a:rPr lang="uk-UA" b="1" dirty="0"/>
              <a:t>зі статтею 20 Закону України «Про освіту» </a:t>
            </a:r>
            <a:r>
              <a:rPr lang="uk-UA" dirty="0"/>
              <a:t>інклюзивні або спеціальні класи утворюються в обов’язковому порядку на підставі заяви батьків дитини з особливими освітніми потребами, до якої </a:t>
            </a:r>
            <a:r>
              <a:rPr lang="uk-UA" sz="3200" b="1" dirty="0"/>
              <a:t>обов’язково додається висновок інклюзивно-ресурсного центру </a:t>
            </a:r>
            <a:r>
              <a:rPr lang="uk-UA" dirty="0"/>
              <a:t>та, за потреби, інші документи, визначені Порядком зарахування, відрахування та переведення учнів до державних та комунальних закладів освіти для здобуття повної загальної середньої освіти (наказ МОН від 16.04.2018 № 367, зареєстрований в Міністерстві юстиції України 05 травня 2018 р. за № 564/32016).</a:t>
            </a:r>
          </a:p>
        </p:txBody>
      </p:sp>
    </p:spTree>
    <p:extLst>
      <p:ext uri="{BB962C8B-B14F-4D97-AF65-F5344CB8AC3E}">
        <p14:creationId xmlns:p14="http://schemas.microsoft.com/office/powerpoint/2010/main" val="3971909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/>
          <a:lstStyle/>
          <a:p>
            <a:pPr marL="137160" indent="0">
              <a:buNone/>
            </a:pPr>
            <a:r>
              <a:rPr lang="uk-UA" dirty="0" smtClean="0"/>
              <a:t>На дитину з ООП, яка перебуває в  інклюзивному класі:</a:t>
            </a:r>
          </a:p>
          <a:p>
            <a:pPr>
              <a:buFontTx/>
              <a:buChar char="-"/>
            </a:pPr>
            <a:r>
              <a:rPr lang="uk-UA" dirty="0" smtClean="0"/>
              <a:t>Розробляють програму індивідуального розвитку</a:t>
            </a:r>
          </a:p>
          <a:p>
            <a:pPr>
              <a:buFontTx/>
              <a:buChar char="-"/>
            </a:pPr>
            <a:r>
              <a:rPr lang="uk-UA" dirty="0" smtClean="0"/>
              <a:t>Адаптують/модифікують навчальні матеріали (в компетенції асистента вчителя)</a:t>
            </a:r>
          </a:p>
          <a:p>
            <a:pPr>
              <a:buFontTx/>
              <a:buChar char="-"/>
            </a:pPr>
            <a:r>
              <a:rPr lang="uk-UA" dirty="0" smtClean="0"/>
              <a:t>Надають психолого-педагогічні та корекційно-розвиткові послуги</a:t>
            </a:r>
          </a:p>
          <a:p>
            <a:pPr>
              <a:buFontTx/>
              <a:buChar char="-"/>
            </a:pPr>
            <a:r>
              <a:rPr lang="uk-UA" dirty="0" smtClean="0"/>
              <a:t>Забезпечують учнів спеціальними засобами корекції психофізичного розвитку.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76377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2016224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Індивідуальний</a:t>
            </a:r>
            <a:r>
              <a:rPr lang="ru-RU" sz="2800" dirty="0" smtClean="0"/>
              <a:t> </a:t>
            </a:r>
            <a:r>
              <a:rPr lang="ru-RU" sz="2800" dirty="0" err="1"/>
              <a:t>навчальний</a:t>
            </a:r>
            <a:r>
              <a:rPr lang="ru-RU" sz="2800" dirty="0"/>
              <a:t> план та </a:t>
            </a:r>
            <a:r>
              <a:rPr lang="ru-RU" sz="2800" dirty="0" err="1"/>
              <a:t>індивідуальна</a:t>
            </a:r>
            <a:r>
              <a:rPr lang="ru-RU" sz="2800" dirty="0"/>
              <a:t> </a:t>
            </a:r>
            <a:r>
              <a:rPr lang="ru-RU" sz="2800" dirty="0" err="1"/>
              <a:t>навчальна</a:t>
            </a:r>
            <a:r>
              <a:rPr lang="ru-RU" sz="2800" dirty="0"/>
              <a:t> </a:t>
            </a:r>
            <a:r>
              <a:rPr lang="ru-RU" sz="2800" dirty="0" err="1"/>
              <a:t>програма</a:t>
            </a:r>
            <a:r>
              <a:rPr lang="ru-RU" sz="2800" dirty="0"/>
              <a:t> </a:t>
            </a:r>
            <a:r>
              <a:rPr lang="ru-RU" sz="2800" dirty="0" err="1"/>
              <a:t>розробляються</a:t>
            </a:r>
            <a:r>
              <a:rPr lang="ru-RU" sz="2800" dirty="0"/>
              <a:t> </a:t>
            </a:r>
            <a:r>
              <a:rPr lang="ru-RU" sz="2800" dirty="0" err="1"/>
              <a:t>відповідно</a:t>
            </a:r>
            <a:r>
              <a:rPr lang="ru-RU" sz="2800" dirty="0"/>
              <a:t> до </a:t>
            </a:r>
            <a:r>
              <a:rPr lang="ru-RU" sz="2800" dirty="0" err="1"/>
              <a:t>особливостей</a:t>
            </a:r>
            <a:r>
              <a:rPr lang="ru-RU" sz="2800" dirty="0"/>
              <a:t> </a:t>
            </a:r>
            <a:r>
              <a:rPr lang="ru-RU" sz="2800" dirty="0" err="1"/>
              <a:t>інтелектуального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учня</a:t>
            </a:r>
            <a:r>
              <a:rPr lang="ru-RU" sz="2800" dirty="0"/>
              <a:t>.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72448"/>
          </a:xfrm>
        </p:spPr>
        <p:txBody>
          <a:bodyPr/>
          <a:lstStyle/>
          <a:p>
            <a:pPr marL="13716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принципи</a:t>
            </a:r>
            <a:r>
              <a:rPr lang="ru-RU" dirty="0"/>
              <a:t>, </a:t>
            </a:r>
            <a:r>
              <a:rPr lang="ru-RU" dirty="0" err="1"/>
              <a:t>завдання</a:t>
            </a:r>
            <a:r>
              <a:rPr lang="ru-RU" dirty="0"/>
              <a:t> та </a:t>
            </a:r>
            <a:r>
              <a:rPr lang="ru-RU" dirty="0" err="1"/>
              <a:t>функції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порядок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команди</a:t>
            </a:r>
            <a:r>
              <a:rPr lang="ru-RU" dirty="0"/>
              <a:t> </a:t>
            </a:r>
            <a:r>
              <a:rPr lang="ru-RU" dirty="0" err="1"/>
              <a:t>супроводу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у </a:t>
            </a:r>
            <a:r>
              <a:rPr lang="ru-RU" dirty="0" err="1"/>
              <a:t>Примірному</a:t>
            </a:r>
            <a:r>
              <a:rPr lang="ru-RU" dirty="0"/>
              <a:t> </a:t>
            </a:r>
            <a:r>
              <a:rPr lang="ru-RU" dirty="0" err="1"/>
              <a:t>положенні</a:t>
            </a:r>
            <a:r>
              <a:rPr lang="ru-RU" dirty="0"/>
              <a:t> про команду психолого-</a:t>
            </a:r>
            <a:r>
              <a:rPr lang="ru-RU" dirty="0" err="1"/>
              <a:t>педагогічного</a:t>
            </a:r>
            <a:r>
              <a:rPr lang="ru-RU" dirty="0"/>
              <a:t> </a:t>
            </a:r>
            <a:r>
              <a:rPr lang="ru-RU" dirty="0" err="1"/>
              <a:t>супроводу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з </a:t>
            </a:r>
            <a:r>
              <a:rPr lang="ru-RU" dirty="0" err="1"/>
              <a:t>особливими</a:t>
            </a:r>
            <a:r>
              <a:rPr lang="ru-RU" dirty="0"/>
              <a:t> </a:t>
            </a:r>
            <a:r>
              <a:rPr lang="ru-RU" dirty="0" err="1"/>
              <a:t>освітніми</a:t>
            </a:r>
            <a:r>
              <a:rPr lang="ru-RU" dirty="0"/>
              <a:t> потребами в </a:t>
            </a:r>
            <a:r>
              <a:rPr lang="ru-RU" dirty="0" err="1"/>
              <a:t>закладі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та </a:t>
            </a:r>
            <a:r>
              <a:rPr lang="ru-RU" dirty="0" err="1"/>
              <a:t>дошкільної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, </a:t>
            </a:r>
            <a:r>
              <a:rPr lang="ru-RU" dirty="0" err="1"/>
              <a:t>затвердженому</a:t>
            </a:r>
            <a:r>
              <a:rPr lang="ru-RU" dirty="0"/>
              <a:t> наказом МОН </a:t>
            </a:r>
            <a:r>
              <a:rPr lang="ru-RU" dirty="0" err="1"/>
              <a:t>від</a:t>
            </a:r>
            <a:r>
              <a:rPr lang="ru-RU" dirty="0"/>
              <a:t> 08.06.2018 № 609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6755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uk-UA" dirty="0"/>
              <a:t>Асистент вчителя зобов’язаний: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>
            <a:normAutofit/>
          </a:bodyPr>
          <a:lstStyle/>
          <a:p>
            <a:pPr marL="651510" indent="-514350" algn="just">
              <a:buAutoNum type="arabicPeriod"/>
            </a:pPr>
            <a:r>
              <a:rPr lang="uk-UA" dirty="0"/>
              <a:t>Д</a:t>
            </a:r>
            <a:r>
              <a:rPr lang="uk-UA" dirty="0" smtClean="0"/>
              <a:t>отримуватися </a:t>
            </a:r>
            <a:r>
              <a:rPr lang="uk-UA" dirty="0"/>
              <a:t>принципів </a:t>
            </a:r>
            <a:r>
              <a:rPr lang="uk-UA" dirty="0" err="1"/>
              <a:t>дитиноцентризму</a:t>
            </a:r>
            <a:r>
              <a:rPr lang="uk-UA" dirty="0"/>
              <a:t> та педагогіки партнерства у відносинах з учнями та їхніми батьками; </a:t>
            </a:r>
          </a:p>
          <a:p>
            <a:pPr marL="651510" indent="-514350" algn="just">
              <a:buAutoNum type="arabicPeriod"/>
            </a:pPr>
            <a:r>
              <a:rPr lang="uk-UA" dirty="0"/>
              <a:t>В</a:t>
            </a:r>
            <a:r>
              <a:rPr lang="uk-UA" dirty="0" smtClean="0"/>
              <a:t>иконувати </a:t>
            </a:r>
            <a:r>
              <a:rPr lang="uk-UA" dirty="0"/>
              <a:t>обов’язки, визначені установчими документами закладу освіти, трудовим договором та/або їхніми посадовими обов’язками; </a:t>
            </a:r>
          </a:p>
          <a:p>
            <a:pPr marL="651510" indent="-514350" algn="just">
              <a:buAutoNum type="arabicPeriod"/>
            </a:pPr>
            <a:r>
              <a:rPr lang="uk-UA" dirty="0"/>
              <a:t>З</a:t>
            </a:r>
            <a:r>
              <a:rPr lang="uk-UA" dirty="0" smtClean="0"/>
              <a:t>абезпечувати </a:t>
            </a:r>
            <a:r>
              <a:rPr lang="uk-UA" dirty="0"/>
              <a:t>єдність навчання, виховання та розвитку </a:t>
            </a:r>
            <a:r>
              <a:rPr lang="uk-UA" dirty="0" smtClean="0"/>
              <a:t>учнів;</a:t>
            </a:r>
          </a:p>
          <a:p>
            <a:pPr marL="651510" indent="-514350" algn="just">
              <a:buAutoNum type="arabicPeriod"/>
            </a:pPr>
            <a:r>
              <a:rPr lang="uk-UA" dirty="0"/>
              <a:t>Д</a:t>
            </a:r>
            <a:r>
              <a:rPr lang="uk-UA" dirty="0" smtClean="0"/>
              <a:t>отримуватися </a:t>
            </a:r>
            <a:r>
              <a:rPr lang="uk-UA" dirty="0"/>
              <a:t>у своїй педагогічній діяльності інших принципів освітньої діяльності, визначених статтею 6 Закону України «Про освіту</a:t>
            </a:r>
            <a:r>
              <a:rPr lang="uk-UA" dirty="0" smtClean="0"/>
              <a:t>»;</a:t>
            </a:r>
          </a:p>
        </p:txBody>
      </p:sp>
    </p:spTree>
    <p:extLst>
      <p:ext uri="{BB962C8B-B14F-4D97-AF65-F5344CB8AC3E}">
        <p14:creationId xmlns:p14="http://schemas.microsoft.com/office/powerpoint/2010/main" val="2728342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/>
          <a:lstStyle/>
          <a:p>
            <a:pPr marL="137160" indent="0" algn="just">
              <a:buNone/>
            </a:pPr>
            <a:r>
              <a:rPr lang="uk-UA" sz="1800" dirty="0" smtClean="0"/>
              <a:t>5.</a:t>
            </a:r>
            <a:r>
              <a:rPr lang="uk-UA" dirty="0" smtClean="0"/>
              <a:t> Використовувати </a:t>
            </a:r>
            <a:r>
              <a:rPr lang="uk-UA" dirty="0"/>
              <a:t>державну мову в освітньому процесі відповідно до вимог законодавства;</a:t>
            </a:r>
          </a:p>
          <a:p>
            <a:pPr marL="137160" indent="0" algn="just">
              <a:buNone/>
            </a:pPr>
            <a:r>
              <a:rPr lang="uk-UA" sz="1800" dirty="0" smtClean="0"/>
              <a:t>6.</a:t>
            </a:r>
            <a:r>
              <a:rPr lang="uk-UA" dirty="0" smtClean="0"/>
              <a:t> Володіти </a:t>
            </a:r>
            <a:r>
              <a:rPr lang="uk-UA" dirty="0"/>
              <a:t>навичками з надання першої </a:t>
            </a:r>
            <a:r>
              <a:rPr lang="uk-UA" dirty="0" err="1"/>
              <a:t>домедичної</a:t>
            </a:r>
            <a:r>
              <a:rPr lang="uk-UA" dirty="0"/>
              <a:t> допомоги дітям;</a:t>
            </a:r>
          </a:p>
          <a:p>
            <a:pPr marL="137160" indent="0" algn="just">
              <a:buNone/>
            </a:pPr>
            <a:r>
              <a:rPr lang="uk-UA" sz="1800" dirty="0" smtClean="0"/>
              <a:t>7.</a:t>
            </a:r>
            <a:r>
              <a:rPr lang="uk-UA" dirty="0"/>
              <a:t> </a:t>
            </a:r>
            <a:r>
              <a:rPr lang="uk-UA" dirty="0" smtClean="0"/>
              <a:t>Постійно </a:t>
            </a:r>
            <a:r>
              <a:rPr lang="uk-UA" dirty="0"/>
              <a:t>підвищувати свою педагогічну майстерність; </a:t>
            </a:r>
            <a:endParaRPr lang="uk-UA" dirty="0" smtClean="0"/>
          </a:p>
          <a:p>
            <a:pPr marL="137160" indent="0" algn="just">
              <a:buNone/>
            </a:pPr>
            <a:r>
              <a:rPr lang="uk-UA" sz="2100" dirty="0"/>
              <a:t>8.</a:t>
            </a:r>
            <a:r>
              <a:rPr lang="uk-UA" dirty="0"/>
              <a:t> Дотримуватися принципу конфіденційності стосовно стану здоров’я та іншої особистої інформації про учасників освітнього процесу; </a:t>
            </a:r>
          </a:p>
          <a:p>
            <a:pPr marL="137160" indent="0" algn="just">
              <a:buNone/>
            </a:pPr>
            <a:r>
              <a:rPr lang="uk-UA" sz="2100" dirty="0"/>
              <a:t>9.</a:t>
            </a:r>
            <a:r>
              <a:rPr lang="uk-UA" dirty="0"/>
              <a:t> Повідомляти про факти </a:t>
            </a:r>
            <a:r>
              <a:rPr lang="uk-UA" dirty="0" err="1"/>
              <a:t>булінгу</a:t>
            </a:r>
            <a:r>
              <a:rPr lang="uk-UA" dirty="0"/>
              <a:t> (цькування), свідком якого вони були особисто або інформацією отриманою від інших осіб; </a:t>
            </a:r>
          </a:p>
          <a:p>
            <a:pPr marL="137160" indent="0" algn="just">
              <a:buNone/>
            </a:pPr>
            <a:endParaRPr lang="uk-UA" dirty="0"/>
          </a:p>
          <a:p>
            <a:pPr marL="13716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6545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uk-UA" sz="2100" dirty="0" smtClean="0"/>
              <a:t>10.</a:t>
            </a:r>
            <a:r>
              <a:rPr lang="uk-UA" dirty="0" smtClean="0"/>
              <a:t> Забезпечувати </a:t>
            </a:r>
            <a:r>
              <a:rPr lang="uk-UA" dirty="0"/>
              <a:t>особистісно орієнтоване спрямування освітнього процесу для учня з особливими освітніми потребами; </a:t>
            </a:r>
          </a:p>
          <a:p>
            <a:pPr marL="137160" indent="0" algn="just">
              <a:buNone/>
            </a:pPr>
            <a:r>
              <a:rPr lang="uk-UA" sz="2100" dirty="0" smtClean="0"/>
              <a:t>11.</a:t>
            </a:r>
            <a:r>
              <a:rPr lang="uk-UA" dirty="0" smtClean="0"/>
              <a:t> Допомагати </a:t>
            </a:r>
            <a:r>
              <a:rPr lang="uk-UA" dirty="0"/>
              <a:t>у навчанні не лише дитині з особливими освітніми потребами, а усім іншим учням класу;</a:t>
            </a:r>
          </a:p>
          <a:p>
            <a:pPr marL="137160" indent="0" algn="just">
              <a:buNone/>
            </a:pPr>
            <a:r>
              <a:rPr lang="uk-UA" sz="2100" dirty="0" smtClean="0"/>
              <a:t>12. </a:t>
            </a:r>
            <a:r>
              <a:rPr lang="uk-UA" dirty="0"/>
              <a:t>Б</a:t>
            </a:r>
            <a:r>
              <a:rPr lang="uk-UA" dirty="0" smtClean="0"/>
              <a:t>рати </a:t>
            </a:r>
            <a:r>
              <a:rPr lang="uk-UA" dirty="0"/>
              <a:t>участь у розбудові інклюзивного освітнього середовища разом з іншими педагогічними працівниками закладу освіти;</a:t>
            </a:r>
          </a:p>
          <a:p>
            <a:pPr marL="137160" indent="0" algn="just">
              <a:buNone/>
            </a:pPr>
            <a:r>
              <a:rPr lang="uk-UA" sz="2100" dirty="0" smtClean="0"/>
              <a:t>13. </a:t>
            </a:r>
            <a:r>
              <a:rPr lang="uk-UA" dirty="0"/>
              <a:t>З</a:t>
            </a:r>
            <a:r>
              <a:rPr lang="uk-UA" dirty="0" smtClean="0"/>
              <a:t>абезпечувати </a:t>
            </a:r>
            <a:r>
              <a:rPr lang="uk-UA" dirty="0"/>
              <a:t>партнерство з вчителем та іншими учасниками освітнього процесу з метою виконання освітньої програми для досягнення усіма учнями класу результатів навчання, </a:t>
            </a:r>
          </a:p>
          <a:p>
            <a:pPr marL="13716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0441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805664" cy="90872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В </a:t>
            </a:r>
            <a:r>
              <a:rPr lang="ru-RU" sz="2800" dirty="0" err="1"/>
              <a:t>умовах</a:t>
            </a:r>
            <a:r>
              <a:rPr lang="ru-RU" sz="2800" dirty="0"/>
              <a:t> </a:t>
            </a:r>
            <a:r>
              <a:rPr lang="ru-RU" sz="2800" dirty="0" err="1"/>
              <a:t>використання</a:t>
            </a:r>
            <a:r>
              <a:rPr lang="ru-RU" sz="2800" dirty="0"/>
              <a:t> </a:t>
            </a:r>
            <a:r>
              <a:rPr lang="ru-RU" sz="2800" dirty="0" err="1"/>
              <a:t>технологій</a:t>
            </a:r>
            <a:r>
              <a:rPr lang="ru-RU" sz="2800" dirty="0"/>
              <a:t> </a:t>
            </a:r>
            <a:r>
              <a:rPr lang="ru-RU" sz="2800" dirty="0" err="1"/>
              <a:t>дистанційного</a:t>
            </a:r>
            <a:r>
              <a:rPr lang="ru-RU" sz="2800" dirty="0"/>
              <a:t> </a:t>
            </a:r>
            <a:r>
              <a:rPr lang="ru-RU" sz="2800" dirty="0" err="1"/>
              <a:t>навчання</a:t>
            </a:r>
            <a:r>
              <a:rPr lang="ru-RU" sz="2800" dirty="0"/>
              <a:t> </a:t>
            </a:r>
            <a:r>
              <a:rPr lang="ru-RU" sz="2800" dirty="0" err="1"/>
              <a:t>асистент</a:t>
            </a:r>
            <a:r>
              <a:rPr lang="ru-RU" sz="2800" dirty="0"/>
              <a:t> </a:t>
            </a:r>
            <a:r>
              <a:rPr lang="ru-RU" sz="2800" dirty="0" err="1"/>
              <a:t>вчителя</a:t>
            </a:r>
            <a:r>
              <a:rPr lang="ru-RU" sz="2800" dirty="0"/>
              <a:t>: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5877272"/>
          </a:xfrm>
        </p:spPr>
        <p:txBody>
          <a:bodyPr>
            <a:noAutofit/>
          </a:bodyPr>
          <a:lstStyle/>
          <a:p>
            <a:pPr marL="137160" indent="0" algn="just">
              <a:buNone/>
            </a:pPr>
            <a:r>
              <a:rPr lang="uk-UA" sz="1800" dirty="0"/>
              <a:t>• </a:t>
            </a:r>
            <a:r>
              <a:rPr lang="uk-UA" sz="2400" dirty="0"/>
              <a:t>організовує спільно з учителем/ями освітній процес з використанням технологій дистанційного </a:t>
            </a:r>
            <a:r>
              <a:rPr lang="uk-UA" sz="2400" dirty="0" smtClean="0"/>
              <a:t>навчання;</a:t>
            </a:r>
          </a:p>
          <a:p>
            <a:pPr marL="137160" indent="0" algn="just">
              <a:buNone/>
            </a:pPr>
            <a:r>
              <a:rPr lang="uk-UA" sz="2400" dirty="0" smtClean="0"/>
              <a:t> </a:t>
            </a:r>
            <a:r>
              <a:rPr lang="uk-UA" sz="2400" dirty="0"/>
              <a:t>• забезпечує комунікацію закладу освіти та батьків (інших законних представників дитини) з метою організації навчання учнів з особливими освітніми потребами</a:t>
            </a:r>
            <a:r>
              <a:rPr lang="uk-UA" sz="2400" dirty="0" smtClean="0"/>
              <a:t>;</a:t>
            </a:r>
          </a:p>
          <a:p>
            <a:pPr marL="137160" indent="0" algn="just">
              <a:buNone/>
            </a:pPr>
            <a:r>
              <a:rPr lang="uk-UA" sz="2400" dirty="0" smtClean="0"/>
              <a:t> </a:t>
            </a:r>
            <a:r>
              <a:rPr lang="uk-UA" sz="2400" dirty="0"/>
              <a:t>• координує дистанційне навчання з батьками (іншими законними представниками) дитини, у тому числі завчасно попереджає про зміни розкладу, необхідні навчально-дидактичні матеріали тощо</a:t>
            </a:r>
            <a:r>
              <a:rPr lang="uk-UA" sz="2400" dirty="0" smtClean="0"/>
              <a:t>;</a:t>
            </a:r>
          </a:p>
          <a:p>
            <a:pPr marL="137160" indent="0" algn="just">
              <a:buNone/>
            </a:pPr>
            <a:r>
              <a:rPr lang="uk-UA" sz="2400" dirty="0" smtClean="0"/>
              <a:t> </a:t>
            </a:r>
            <a:r>
              <a:rPr lang="uk-UA" sz="2400" dirty="0"/>
              <a:t>• здійснює підготовку матеріалів для дистанційного навчання для учнів з особливими освітніми потребами, у тому числі консультує батьків щодо їх використання; </a:t>
            </a:r>
            <a:endParaRPr lang="uk-UA" sz="2400" dirty="0" smtClean="0"/>
          </a:p>
          <a:p>
            <a:pPr marL="137160" indent="0" algn="just"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374515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</TotalTime>
  <Words>1396</Words>
  <Application>Microsoft Office PowerPoint</Application>
  <PresentationFormat>Экран (4:3)</PresentationFormat>
  <Paragraphs>84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Апекс</vt:lpstr>
      <vt:lpstr>Інструктивно-методичні рекомендації щодо організації навчання осіб з особливими освітніми потребами у закладах загальної середньої освіти у 2020/2021 навчальному році</vt:lpstr>
      <vt:lpstr>Інклюзивний клас – це клас у закладі загальної середньої освіти, в якому серед інших учнів навчаються одна, дві або три дитини з особливими освітніми потребами.   </vt:lpstr>
      <vt:lpstr>Презентация PowerPoint</vt:lpstr>
      <vt:lpstr>Презентация PowerPoint</vt:lpstr>
      <vt:lpstr> Індивідуальний навчальний план та індивідуальна навчальна програма розробляються відповідно до особливостей інтелектуального розвитку учня.</vt:lpstr>
      <vt:lpstr>Асистент вчителя зобов’язаний:</vt:lpstr>
      <vt:lpstr>Презентация PowerPoint</vt:lpstr>
      <vt:lpstr>Презентация PowerPoint</vt:lpstr>
      <vt:lpstr>В умовах використання технологій дистанційного навчання асистент вчителя:</vt:lpstr>
      <vt:lpstr>Презентация PowerPoint</vt:lpstr>
      <vt:lpstr>Перелік посадових обов’язків асистента вчителя визначається посадовою інструкцією, яка затверджується керівником закладу освіти відповідно до вимог законодавства</vt:lpstr>
      <vt:lpstr>Асистент учителя перебуває в партнерстві з усіма педагогічними працівниками та забезпечує єдність вимог до виконання освітньої програми та забезпечення реалізації індивідуальної програми розвитку учня з особливими освітніми потребами. </vt:lpstr>
      <vt:lpstr>Презентация PowerPoint</vt:lpstr>
      <vt:lpstr>Презентация PowerPoint</vt:lpstr>
      <vt:lpstr>Функції асистента вчителя: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Посада асистента вчителя не передбачає присвоєння кваліфікаційних категорій. Відповідно до постанови Кабінету Міністрів України від 30 серпня 2002 р. № 1298 (із змінами), наказу Міністерства освіти і науки України від 26.09.2005 № 557 асистенту вчителя закладу загальної середньої освіти встановлюються 10-12 тарифні розряди. </vt:lpstr>
      <vt:lpstr>Відповідно до частини третьої статті 24 Закону України «Про повну загальну середню освіту» за роботу в інклюзивних класах (групах) встановлюється доплата у співвідношенні до тарифної ставки 20 відсотків.</vt:lpstr>
      <vt:lpstr> Відповідно до статті 24 Закону України «Про повну загальну середню освіту» педагогічне навантаження асистента вчителя у закладі загальної середньої освіти становить 25 годин на тиждень. Згідно з Типовими штатними нормативами закладів загальної середньої освіти, затвердженими наказом МОН від 06.12.2010 № 1205, зареєстрованим в Міністерстві юстиції України 22 грудня 2010 р. за № 1308/18603, посада асистента вчителя вводиться з розрахунку одна ставка на один інклюзивний клас.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Інструктивно-методичні рекомендації щодо організації навчання осіб з особливими освітніми потребами у закладах загальної середньої освіти у 2020/2021 навчальному році</dc:title>
  <dc:creator>Sara Yasmeen (Wipro Technologies)</dc:creator>
  <cp:lastModifiedBy>1</cp:lastModifiedBy>
  <cp:revision>11</cp:revision>
  <dcterms:created xsi:type="dcterms:W3CDTF">2010-02-23T11:30:32Z</dcterms:created>
  <dcterms:modified xsi:type="dcterms:W3CDTF">2020-10-01T05:59:45Z</dcterms:modified>
</cp:coreProperties>
</file>