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5"/>
  </p:notesMasterIdLst>
  <p:sldIdLst>
    <p:sldId id="256" r:id="rId2"/>
    <p:sldId id="263" r:id="rId3"/>
    <p:sldId id="291" r:id="rId4"/>
    <p:sldId id="292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82" r:id="rId16"/>
    <p:sldId id="277" r:id="rId17"/>
    <p:sldId id="278" r:id="rId18"/>
    <p:sldId id="279" r:id="rId19"/>
    <p:sldId id="280" r:id="rId20"/>
    <p:sldId id="281" r:id="rId21"/>
    <p:sldId id="283" r:id="rId22"/>
    <p:sldId id="284" r:id="rId23"/>
    <p:sldId id="285" r:id="rId24"/>
    <p:sldId id="287" r:id="rId25"/>
    <p:sldId id="286" r:id="rId26"/>
    <p:sldId id="289" r:id="rId27"/>
    <p:sldId id="288" r:id="rId28"/>
    <p:sldId id="290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258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71" autoAdjust="0"/>
  </p:normalViewPr>
  <p:slideViewPr>
    <p:cSldViewPr>
      <p:cViewPr>
        <p:scale>
          <a:sx n="68" d="100"/>
          <a:sy n="68" d="100"/>
        </p:scale>
        <p:origin x="-136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A75EB-DD1E-4404-BDA0-2680787CBBF8}" type="datetimeFigureOut">
              <a:rPr lang="uk-UA" smtClean="0"/>
              <a:t>12.04.2022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8F2E9-0B5C-4108-AFD7-08B22D10BD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3562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8F2E9-0B5C-4108-AFD7-08B22D10BD7A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9485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8F2E9-0B5C-4108-AFD7-08B22D10BD7A}" type="slidenum">
              <a:rPr lang="uk-UA" smtClean="0"/>
              <a:t>35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0886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8F2E9-0B5C-4108-AFD7-08B22D10BD7A}" type="slidenum">
              <a:rPr lang="uk-UA" smtClean="0"/>
              <a:t>36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0886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8F2E9-0B5C-4108-AFD7-08B22D10BD7A}" type="slidenum">
              <a:rPr lang="uk-UA" smtClean="0"/>
              <a:t>37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0886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8F2E9-0B5C-4108-AFD7-08B22D10BD7A}" type="slidenum">
              <a:rPr lang="uk-UA" smtClean="0"/>
              <a:t>38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0886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8F2E9-0B5C-4108-AFD7-08B22D10BD7A}" type="slidenum">
              <a:rPr lang="uk-UA" smtClean="0"/>
              <a:t>39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0886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8F2E9-0B5C-4108-AFD7-08B22D10BD7A}" type="slidenum">
              <a:rPr lang="uk-UA" smtClean="0"/>
              <a:t>40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0886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3500461"/>
          </a:xfrm>
          <a:scene3d>
            <a:camera prst="perspectiveContrastingRightFacing"/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TimesNewRomanPSMT"/>
              </a:rPr>
              <a:t/>
            </a:r>
            <a:br>
              <a:rPr lang="uk-UA" dirty="0" smtClean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uk-UA" dirty="0">
                <a:solidFill>
                  <a:srgbClr val="000000"/>
                </a:solidFill>
                <a:effectLst/>
                <a:latin typeface="TimesNewRomanPSMT"/>
              </a:rPr>
              <a:t/>
            </a:r>
            <a:br>
              <a:rPr lang="uk-UA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uk-UA" dirty="0" smtClean="0">
                <a:solidFill>
                  <a:srgbClr val="000000"/>
                </a:solidFill>
                <a:effectLst/>
                <a:latin typeface="TimesNewRomanPSMT"/>
              </a:rPr>
              <a:t/>
            </a:r>
            <a:br>
              <a:rPr lang="uk-UA" dirty="0" smtClean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uk-UA" dirty="0" smtClean="0">
                <a:solidFill>
                  <a:srgbClr val="000000"/>
                </a:solidFill>
                <a:effectLst/>
                <a:latin typeface="TimesNewRomanPSMT"/>
              </a:rPr>
              <a:t>«</a:t>
            </a:r>
            <a:r>
              <a:rPr lang="uk-UA" dirty="0">
                <a:solidFill>
                  <a:srgbClr val="000000"/>
                </a:solidFill>
                <a:effectLst/>
                <a:latin typeface="TimesNewRomanPSMT"/>
              </a:rPr>
              <a:t>Методичні рекомендації щодо здійснення освітньої діяльності з питань</a:t>
            </a:r>
            <a:br>
              <a:rPr lang="uk-UA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uk-UA" dirty="0">
                <a:solidFill>
                  <a:srgbClr val="000000"/>
                </a:solidFill>
                <a:effectLst/>
                <a:latin typeface="TimesNewRomanPSMT"/>
              </a:rPr>
              <a:t>дошкільної освіти на період дії правового режиму воєнного стану»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8434" name="Picture 2" descr="C:\Анютка 2\Волонтери\images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6096" y="4509120"/>
            <a:ext cx="3423270" cy="1952625"/>
          </a:xfrm>
          <a:prstGeom prst="rect">
            <a:avLst/>
          </a:prstGeom>
          <a:noFill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2160240" cy="2069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0000"/>
                </a:solidFill>
                <a:latin typeface="TimesNewRomanPS-BoldMT"/>
              </a:rPr>
              <a:t>На локальному </a:t>
            </a:r>
            <a:r>
              <a:rPr lang="ru-RU" sz="3600" b="1" dirty="0" err="1">
                <a:solidFill>
                  <a:srgbClr val="000000"/>
                </a:solidFill>
                <a:latin typeface="TimesNewRomanPS-BoldMT"/>
              </a:rPr>
              <a:t>рівні</a:t>
            </a:r>
            <a:r>
              <a:rPr lang="ru-RU" sz="3600" b="1" dirty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ru-RU" sz="3600" b="1" dirty="0">
                <a:solidFill>
                  <a:srgbClr val="232B30"/>
                </a:solidFill>
                <a:latin typeface="TimesNewRomanPSMT"/>
              </a:rPr>
              <a:t>ЗДО </a:t>
            </a:r>
            <a:r>
              <a:rPr lang="ru-RU" sz="3600" b="1" dirty="0" err="1">
                <a:solidFill>
                  <a:srgbClr val="232B30"/>
                </a:solidFill>
                <a:latin typeface="TimesNewRomanPSMT"/>
              </a:rPr>
              <a:t>мають</a:t>
            </a:r>
            <a:r>
              <a:rPr lang="ru-RU" sz="3600" b="1" dirty="0">
                <a:solidFill>
                  <a:srgbClr val="232B30"/>
                </a:solidFill>
                <a:latin typeface="TimesNewRomanPSMT"/>
              </a:rPr>
              <a:t> стати </a:t>
            </a:r>
            <a:r>
              <a:rPr lang="ru-RU" sz="3600" b="1" dirty="0" err="1">
                <a:solidFill>
                  <a:srgbClr val="232B30"/>
                </a:solidFill>
                <a:latin typeface="TimesNewRomanPSMT"/>
              </a:rPr>
              <a:t>осередками</a:t>
            </a:r>
            <a:r>
              <a:rPr lang="ru-RU" sz="3600" b="1" dirty="0">
                <a:solidFill>
                  <a:srgbClr val="232B30"/>
                </a:solidFill>
                <a:latin typeface="TimesNewRomanPSMT"/>
              </a:rPr>
              <a:t>, </a:t>
            </a:r>
            <a:r>
              <a:rPr lang="ru-RU" sz="3600" b="1" dirty="0" err="1">
                <a:solidFill>
                  <a:srgbClr val="232B30"/>
                </a:solidFill>
                <a:latin typeface="TimesNewRomanPSMT"/>
              </a:rPr>
              <a:t>які</a:t>
            </a:r>
            <a:r>
              <a:rPr lang="ru-RU" sz="3600" b="1" dirty="0">
                <a:solidFill>
                  <a:srgbClr val="232B30"/>
                </a:solidFill>
                <a:latin typeface="TimesNewRomanPSMT"/>
              </a:rPr>
              <a:t> </a:t>
            </a:r>
            <a:r>
              <a:rPr lang="ru-RU" sz="3600" b="1" dirty="0" err="1">
                <a:solidFill>
                  <a:srgbClr val="232B30"/>
                </a:solidFill>
                <a:latin typeface="TimesNewRomanPSMT"/>
              </a:rPr>
              <a:t>дають</a:t>
            </a:r>
            <a:r>
              <a:rPr lang="ru-RU" sz="3600" b="1" dirty="0">
                <a:solidFill>
                  <a:srgbClr val="232B30"/>
                </a:solidFill>
                <a:latin typeface="TimesNewRomanPSMT"/>
              </a:rPr>
              <a:t> </a:t>
            </a:r>
            <a:r>
              <a:rPr lang="ru-RU" sz="3600" b="1" dirty="0" err="1">
                <a:solidFill>
                  <a:srgbClr val="232B30"/>
                </a:solidFill>
                <a:latin typeface="TimesNewRomanPSMT"/>
              </a:rPr>
              <a:t>змогу</a:t>
            </a:r>
            <a:r>
              <a:rPr lang="ru-RU" sz="3600" b="1" dirty="0">
                <a:solidFill>
                  <a:srgbClr val="232B30"/>
                </a:solidFill>
                <a:latin typeface="TimesNewRomanPSMT"/>
              </a:rPr>
              <a:t> </a:t>
            </a:r>
            <a:r>
              <a:rPr lang="ru-RU" sz="3600" b="1" dirty="0" err="1" smtClean="0">
                <a:solidFill>
                  <a:srgbClr val="232B30"/>
                </a:solidFill>
                <a:latin typeface="TimesNewRomanPSMT"/>
              </a:rPr>
              <a:t>дітям</a:t>
            </a:r>
            <a:r>
              <a:rPr lang="ru-RU" sz="3600" b="1" dirty="0" smtClean="0">
                <a:solidFill>
                  <a:srgbClr val="232B30"/>
                </a:solidFill>
                <a:latin typeface="TimesNewRomanPSMT"/>
              </a:rPr>
              <a:t> </a:t>
            </a:r>
            <a:br>
              <a:rPr lang="ru-RU" sz="3600" b="1" dirty="0" smtClean="0">
                <a:solidFill>
                  <a:srgbClr val="232B30"/>
                </a:solidFill>
                <a:latin typeface="TimesNewRomanPSMT"/>
              </a:rPr>
            </a:br>
            <a:r>
              <a:rPr lang="ru-RU" sz="3600" b="1" dirty="0" err="1" smtClean="0">
                <a:solidFill>
                  <a:srgbClr val="232B30"/>
                </a:solidFill>
                <a:latin typeface="TimesNewRomanPSMT"/>
              </a:rPr>
              <a:t>отримувати</a:t>
            </a:r>
            <a:r>
              <a:rPr lang="ru-RU" sz="3600" b="1" dirty="0" smtClean="0">
                <a:solidFill>
                  <a:srgbClr val="232B30"/>
                </a:solidFill>
                <a:latin typeface="TimesNewRomanPSMT"/>
              </a:rPr>
              <a:t> </a:t>
            </a:r>
            <a:r>
              <a:rPr lang="ru-RU" sz="3600" b="1" dirty="0">
                <a:solidFill>
                  <a:srgbClr val="232B30"/>
                </a:solidFill>
                <a:latin typeface="TimesNewRomanPSMT"/>
              </a:rPr>
              <a:t>не </a:t>
            </a:r>
            <a:r>
              <a:rPr lang="ru-RU" sz="3600" b="1" dirty="0" err="1">
                <a:solidFill>
                  <a:srgbClr val="232B30"/>
                </a:solidFill>
                <a:latin typeface="TimesNewRomanPSMT"/>
              </a:rPr>
              <a:t>лише</a:t>
            </a:r>
            <a:r>
              <a:rPr lang="ru-RU" sz="3600" b="1" dirty="0">
                <a:solidFill>
                  <a:srgbClr val="232B30"/>
                </a:solidFill>
                <a:latin typeface="TimesNewRomanPSMT"/>
              </a:rPr>
              <a:t> </a:t>
            </a:r>
            <a:r>
              <a:rPr lang="ru-RU" sz="3600" b="1" dirty="0" err="1">
                <a:solidFill>
                  <a:srgbClr val="232B30"/>
                </a:solidFill>
                <a:latin typeface="TimesNewRomanPSMT"/>
              </a:rPr>
              <a:t>знання</a:t>
            </a:r>
            <a:r>
              <a:rPr lang="ru-RU" sz="3600" b="1" dirty="0">
                <a:solidFill>
                  <a:srgbClr val="232B30"/>
                </a:solidFill>
                <a:latin typeface="TimesNewRomanPSMT"/>
              </a:rPr>
              <a:t> та </a:t>
            </a:r>
            <a:r>
              <a:rPr lang="ru-RU" sz="3600" b="1" dirty="0" err="1">
                <a:solidFill>
                  <a:srgbClr val="232B30"/>
                </a:solidFill>
                <a:latin typeface="TimesNewRomanPSMT"/>
              </a:rPr>
              <a:t>практичні</a:t>
            </a:r>
            <a:r>
              <a:rPr lang="ru-RU" sz="3600" b="1" dirty="0">
                <a:solidFill>
                  <a:srgbClr val="232B30"/>
                </a:solidFill>
                <a:latin typeface="TimesNewRomanPSMT"/>
              </a:rPr>
              <a:t> </a:t>
            </a:r>
            <a:r>
              <a:rPr lang="ru-RU" sz="3600" b="1" dirty="0" err="1">
                <a:solidFill>
                  <a:srgbClr val="232B30"/>
                </a:solidFill>
                <a:latin typeface="TimesNewRomanPSMT"/>
              </a:rPr>
              <a:t>вміння</a:t>
            </a:r>
            <a:r>
              <a:rPr lang="ru-RU" sz="3600" b="1" dirty="0">
                <a:solidFill>
                  <a:srgbClr val="232B30"/>
                </a:solidFill>
                <a:latin typeface="TimesNewRomanPSMT"/>
              </a:rPr>
              <a:t> для </a:t>
            </a:r>
            <a:r>
              <a:rPr lang="ru-RU" sz="3600" b="1" dirty="0" err="1">
                <a:solidFill>
                  <a:srgbClr val="232B30"/>
                </a:solidFill>
                <a:latin typeface="TimesNewRomanPSMT"/>
              </a:rPr>
              <a:t>життя</a:t>
            </a:r>
            <a:r>
              <a:rPr lang="ru-RU" sz="3600" b="1" dirty="0">
                <a:solidFill>
                  <a:srgbClr val="232B30"/>
                </a:solidFill>
                <a:latin typeface="TimesNewRomanPSMT"/>
              </a:rPr>
              <a:t>, а й психолого-</a:t>
            </a:r>
            <a:br>
              <a:rPr lang="ru-RU" sz="3600" b="1" dirty="0">
                <a:solidFill>
                  <a:srgbClr val="232B30"/>
                </a:solidFill>
                <a:latin typeface="TimesNewRomanPSMT"/>
              </a:rPr>
            </a:br>
            <a:r>
              <a:rPr lang="ru-RU" sz="3600" b="1" dirty="0" err="1">
                <a:solidFill>
                  <a:srgbClr val="232B30"/>
                </a:solidFill>
                <a:latin typeface="TimesNewRomanPSMT"/>
              </a:rPr>
              <a:t>педагогічну</a:t>
            </a:r>
            <a:r>
              <a:rPr lang="ru-RU" sz="3600" b="1" dirty="0">
                <a:solidFill>
                  <a:srgbClr val="232B30"/>
                </a:solidFill>
                <a:latin typeface="TimesNewRomanPSMT"/>
              </a:rPr>
              <a:t> </a:t>
            </a:r>
            <a:r>
              <a:rPr lang="ru-RU" sz="3600" b="1" dirty="0" err="1">
                <a:solidFill>
                  <a:srgbClr val="232B30"/>
                </a:solidFill>
                <a:latin typeface="TimesNewRomanPSMT"/>
              </a:rPr>
              <a:t>підтримку</a:t>
            </a:r>
            <a:r>
              <a:rPr lang="ru-RU" sz="3600" b="1" dirty="0">
                <a:solidFill>
                  <a:srgbClr val="232B30"/>
                </a:solidFill>
                <a:latin typeface="TimesNewRomanPSMT"/>
              </a:rPr>
              <a:t>, не </a:t>
            </a:r>
            <a:r>
              <a:rPr lang="ru-RU" sz="3600" b="1" dirty="0" err="1">
                <a:solidFill>
                  <a:srgbClr val="232B30"/>
                </a:solidFill>
                <a:latin typeface="TimesNewRomanPSMT"/>
              </a:rPr>
              <a:t>втрачати</a:t>
            </a:r>
            <a:r>
              <a:rPr lang="ru-RU" sz="3600" b="1" dirty="0">
                <a:solidFill>
                  <a:srgbClr val="232B30"/>
                </a:solidFill>
                <a:latin typeface="TimesNewRomanPSMT"/>
              </a:rPr>
              <a:t> </a:t>
            </a:r>
            <a:r>
              <a:rPr lang="ru-RU" sz="3600" b="1" dirty="0" err="1">
                <a:solidFill>
                  <a:srgbClr val="232B30"/>
                </a:solidFill>
                <a:latin typeface="TimesNewRomanPSMT"/>
              </a:rPr>
              <a:t>відчуття</a:t>
            </a:r>
            <a:r>
              <a:rPr lang="ru-RU" sz="3600" b="1" dirty="0">
                <a:solidFill>
                  <a:srgbClr val="232B30"/>
                </a:solidFill>
                <a:latin typeface="TimesNewRomanPSMT"/>
              </a:rPr>
              <a:t> </a:t>
            </a:r>
            <a:r>
              <a:rPr lang="ru-RU" sz="3600" b="1" dirty="0" err="1">
                <a:solidFill>
                  <a:srgbClr val="232B30"/>
                </a:solidFill>
                <a:latin typeface="TimesNewRomanPSMT"/>
              </a:rPr>
              <a:t>приналежності</a:t>
            </a:r>
            <a:r>
              <a:rPr lang="ru-RU" sz="3600" b="1" dirty="0">
                <a:solidFill>
                  <a:srgbClr val="232B30"/>
                </a:solidFill>
                <a:latin typeface="TimesNewRomanPSMT"/>
              </a:rPr>
              <a:t> до </a:t>
            </a:r>
            <a:r>
              <a:rPr lang="ru-RU" sz="3600" b="1" dirty="0" err="1">
                <a:solidFill>
                  <a:srgbClr val="232B30"/>
                </a:solidFill>
                <a:latin typeface="TimesNewRomanPSMT"/>
              </a:rPr>
              <a:t>спільноти</a:t>
            </a:r>
            <a:r>
              <a:rPr lang="ru-RU" sz="3600" b="1" dirty="0">
                <a:solidFill>
                  <a:srgbClr val="232B30"/>
                </a:solidFill>
                <a:latin typeface="TimesNewRomanPSMT"/>
              </a:rPr>
              <a:t>.</a:t>
            </a:r>
            <a:r>
              <a:rPr lang="ru-RU" sz="2800" b="1" dirty="0">
                <a:solidFill>
                  <a:srgbClr val="232B30"/>
                </a:solidFill>
                <a:latin typeface="TimesNewRomanPSMT"/>
              </a:rPr>
              <a:t/>
            </a:r>
            <a:br>
              <a:rPr lang="ru-RU" sz="2800" b="1" dirty="0">
                <a:solidFill>
                  <a:srgbClr val="232B30"/>
                </a:solidFill>
                <a:latin typeface="TimesNewRomanPSMT"/>
              </a:rPr>
            </a:b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322617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sz="2400" dirty="0">
                <a:solidFill>
                  <a:srgbClr val="000000"/>
                </a:solidFill>
                <a:latin typeface="TimesNewRomanPSMT"/>
              </a:rPr>
              <a:t>-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налагодження ефективної комунікації учасників освітнього процесу;</a:t>
            </a:r>
            <a:r>
              <a:rPr lang="uk-UA" sz="2400" dirty="0">
                <a:solidFill>
                  <a:srgbClr val="000000"/>
                </a:solidFill>
                <a:latin typeface="TimesNewRomanPSMT"/>
              </a:rPr>
              <a:t> </a:t>
            </a:r>
            <a:endParaRPr lang="uk-UA" sz="2400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uk-UA" sz="2400" dirty="0" smtClean="0">
                <a:solidFill>
                  <a:srgbClr val="000000"/>
                </a:solidFill>
                <a:latin typeface="TimesNewRomanPSMT"/>
              </a:rPr>
              <a:t>-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відновлення освітнього процесу;</a:t>
            </a:r>
            <a:r>
              <a:rPr lang="uk-UA" sz="2400" dirty="0">
                <a:solidFill>
                  <a:srgbClr val="000000"/>
                </a:solidFill>
                <a:latin typeface="TimesNewRomanPSMT"/>
              </a:rPr>
              <a:t> </a:t>
            </a:r>
            <a:endParaRPr lang="uk-UA" sz="2400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uk-UA" sz="2400" dirty="0" smtClean="0">
                <a:solidFill>
                  <a:srgbClr val="000000"/>
                </a:solidFill>
                <a:latin typeface="TimesNewRomanPSMT"/>
              </a:rPr>
              <a:t>-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зарахування до закладу дітей раннього та дошкільного віку із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числа внутрішньо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переміщених осіб за місцем тимчасового проживання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;</a:t>
            </a:r>
          </a:p>
          <a:p>
            <a:r>
              <a:rPr lang="uk-UA" sz="2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NewRomanPSMT"/>
              </a:rPr>
              <a:t>-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організація освітнього процесу в ЗДО для всіх дітей;</a:t>
            </a:r>
            <a:r>
              <a:rPr lang="uk-UA" sz="2400" dirty="0">
                <a:solidFill>
                  <a:srgbClr val="000000"/>
                </a:solidFill>
                <a:latin typeface="TimesNewRomanPSMT"/>
              </a:rPr>
              <a:t> </a:t>
            </a:r>
            <a:endParaRPr lang="uk-UA" sz="2400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uk-UA" sz="2400" dirty="0" smtClean="0">
                <a:solidFill>
                  <a:srgbClr val="000000"/>
                </a:solidFill>
                <a:latin typeface="TimesNewRomanPSMT"/>
              </a:rPr>
              <a:t>-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своєчасне надання керівником ЗДО запиту до засновника щодо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наявності проблем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і можливих шляхів їх вирішення;</a:t>
            </a:r>
            <a:r>
              <a:rPr lang="uk-UA" sz="2400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uk-UA" sz="2400" dirty="0">
                <a:solidFill>
                  <a:srgbClr val="000000"/>
                </a:solidFill>
                <a:latin typeface="TimesNewRomanPSMT"/>
              </a:rPr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/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</a:br>
            <a:r>
              <a:rPr lang="ru-RU" sz="360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Першочерговими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 </a:t>
            </a:r>
            <a:r>
              <a:rPr lang="ru-RU" sz="3600" dirty="0" err="1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завданнями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 ЗДО у </a:t>
            </a:r>
            <a:r>
              <a:rPr lang="ru-RU" sz="3600" dirty="0" err="1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воєнний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 час є:</a:t>
            </a:r>
            <a:r>
              <a:rPr lang="ru-RU" sz="4400" dirty="0">
                <a:solidFill>
                  <a:srgbClr val="000000"/>
                </a:solidFill>
                <a:effectLst/>
                <a:latin typeface="TimesNewRomanPSMT"/>
              </a:rPr>
              <a:t/>
            </a:r>
            <a:br>
              <a:rPr lang="ru-RU" sz="4400" dirty="0">
                <a:solidFill>
                  <a:srgbClr val="000000"/>
                </a:solidFill>
                <a:effectLst/>
                <a:latin typeface="TimesNewRomanPSMT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09718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044295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uk-UA" sz="2400" dirty="0" smtClean="0">
                <a:solidFill>
                  <a:srgbClr val="000000"/>
                </a:solidFill>
                <a:latin typeface="TimesNewRomanPSMT"/>
              </a:rPr>
              <a:t>    -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створення у ЗДО безпечних умов для всіх учасників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  </a:t>
            </a:r>
          </a:p>
          <a:p>
            <a:pPr marL="109728" indent="0">
              <a:buNone/>
            </a:pPr>
            <a:r>
              <a:rPr lang="uk-UA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  процесу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;</a:t>
            </a:r>
            <a:r>
              <a:rPr lang="uk-UA" sz="2400" dirty="0">
                <a:solidFill>
                  <a:srgbClr val="000000"/>
                </a:solidFill>
                <a:latin typeface="TimesNewRomanPSMT"/>
              </a:rPr>
              <a:t> </a:t>
            </a:r>
            <a:endParaRPr lang="uk-UA" sz="2400" dirty="0" smtClean="0">
              <a:solidFill>
                <a:srgbClr val="000000"/>
              </a:solidFill>
              <a:latin typeface="TimesNewRomanPSMT"/>
            </a:endParaRPr>
          </a:p>
          <a:p>
            <a:pPr marL="109728" indent="0">
              <a:buNone/>
            </a:pPr>
            <a:r>
              <a:rPr lang="uk-UA" sz="2400" dirty="0" smtClean="0">
                <a:solidFill>
                  <a:srgbClr val="000000"/>
                </a:solidFill>
                <a:latin typeface="TimesNewRomanPSMT"/>
              </a:rPr>
              <a:t>    -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створення умов для підвищення фахового рівня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 </a:t>
            </a:r>
          </a:p>
          <a:p>
            <a:pPr marL="109728" indent="0">
              <a:buNone/>
            </a:pPr>
            <a:r>
              <a:rPr lang="uk-UA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  педагогічних працівників щодо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організації освітнього процесу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 </a:t>
            </a:r>
          </a:p>
          <a:p>
            <a:pPr marL="109728" indent="0">
              <a:buNone/>
            </a:pPr>
            <a:r>
              <a:rPr lang="uk-UA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  за   дистанційною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та змішаною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формами організації  </a:t>
            </a:r>
          </a:p>
          <a:p>
            <a:pPr marL="109728" indent="0">
              <a:buNone/>
            </a:pPr>
            <a:r>
              <a:rPr lang="uk-UA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  освітнього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процесу й надання педагогічної підтримки дітям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 </a:t>
            </a:r>
          </a:p>
          <a:p>
            <a:pPr marL="109728" indent="0">
              <a:buNone/>
            </a:pPr>
            <a:r>
              <a:rPr lang="uk-UA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  та дошкільного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віку,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у тому й з особливими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освітніми </a:t>
            </a:r>
            <a:endParaRPr lang="uk-UA" sz="2800" dirty="0" smtClean="0">
              <a:solidFill>
                <a:srgbClr val="000000"/>
              </a:solidFill>
              <a:latin typeface="TimesNewRomanPSMT"/>
            </a:endParaRPr>
          </a:p>
          <a:p>
            <a:pPr marL="109728" indent="0">
              <a:buNone/>
            </a:pPr>
            <a:r>
              <a:rPr lang="uk-UA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   потребами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, їхнім батькам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;</a:t>
            </a:r>
          </a:p>
          <a:p>
            <a:pPr marL="109728" indent="0">
              <a:buNone/>
            </a:pP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  </a:t>
            </a:r>
            <a:r>
              <a:rPr lang="uk-UA" sz="2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NewRomanPSMT"/>
              </a:rPr>
              <a:t>-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здійснення інформаційної підтримки та психологічного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 </a:t>
            </a:r>
          </a:p>
          <a:p>
            <a:pPr marL="109728" indent="0">
              <a:buNone/>
            </a:pPr>
            <a:r>
              <a:rPr lang="uk-UA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  супроводу учасників освітнього процесу;</a:t>
            </a:r>
            <a:br>
              <a:rPr lang="uk-UA" sz="2800" dirty="0" smtClean="0">
                <a:solidFill>
                  <a:srgbClr val="000000"/>
                </a:solidFill>
                <a:latin typeface="TimesNewRomanPSMT"/>
              </a:rPr>
            </a:b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    </a:t>
            </a:r>
            <a:r>
              <a:rPr lang="uk-UA" sz="2400" dirty="0" smtClean="0">
                <a:solidFill>
                  <a:srgbClr val="000000"/>
                </a:solidFill>
                <a:latin typeface="TimesNewRomanPSMT"/>
              </a:rPr>
              <a:t>-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здійснення співпраці з інклюзивними ресурсними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 </a:t>
            </a:r>
          </a:p>
          <a:p>
            <a:pPr marL="109728" indent="0">
              <a:buNone/>
            </a:pPr>
            <a:r>
              <a:rPr lang="uk-UA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   центрами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(далі - ІРЦ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);</a:t>
            </a:r>
          </a:p>
          <a:p>
            <a:pPr marL="109728" indent="0">
              <a:buNone/>
            </a:pPr>
            <a:r>
              <a:rPr lang="uk-UA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    </a:t>
            </a:r>
            <a:r>
              <a:rPr lang="uk-UA" sz="2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NewRomanPSMT"/>
              </a:rPr>
              <a:t>-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застосування інструментів управлінської діяльності для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 </a:t>
            </a:r>
          </a:p>
          <a:p>
            <a:pPr marL="361950" indent="3175">
              <a:buNone/>
            </a:pPr>
            <a:r>
              <a:rPr lang="uk-UA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вирішення надзвичайних ситуацій.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uk-UA" sz="2800" dirty="0">
                <a:solidFill>
                  <a:srgbClr val="000000"/>
                </a:solidFill>
                <a:latin typeface="TimesNewRomanPSMT"/>
              </a:rPr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/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</a:br>
            <a:r>
              <a:rPr lang="ru-RU" sz="360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Першочерговими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 </a:t>
            </a:r>
            <a:r>
              <a:rPr lang="ru-RU" sz="3600" dirty="0" err="1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завданнями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 ЗДО у </a:t>
            </a:r>
            <a:r>
              <a:rPr lang="ru-RU" sz="3600" dirty="0" err="1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воєнний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 час є:</a:t>
            </a:r>
            <a:r>
              <a:rPr lang="ru-RU" sz="4400" dirty="0">
                <a:solidFill>
                  <a:srgbClr val="000000"/>
                </a:solidFill>
                <a:effectLst/>
                <a:latin typeface="TimesNewRomanPSMT"/>
              </a:rPr>
              <a:t/>
            </a:r>
            <a:br>
              <a:rPr lang="ru-RU" sz="4400" dirty="0">
                <a:solidFill>
                  <a:srgbClr val="000000"/>
                </a:solidFill>
                <a:effectLst/>
                <a:latin typeface="TimesNewRomanPSMT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50003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6120680"/>
          </a:xfrm>
        </p:spPr>
        <p:txBody>
          <a:bodyPr>
            <a:normAutofit lnSpcReduction="10000"/>
          </a:bodyPr>
          <a:lstStyle/>
          <a:p>
            <a:r>
              <a:rPr lang="uk-UA" sz="2800" dirty="0">
                <a:solidFill>
                  <a:srgbClr val="000000"/>
                </a:solidFill>
                <a:latin typeface="TimesNewRomanPSMT"/>
              </a:rPr>
              <a:t>В умовах війни педагогічні працівники мають бути готовими,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спроможними повноцінно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надавати </a:t>
            </a:r>
            <a:r>
              <a:rPr lang="uk-UA" sz="2800" i="1" dirty="0">
                <a:solidFill>
                  <a:srgbClr val="000000"/>
                </a:solidFill>
                <a:latin typeface="TimesNewRomanPS-ItalicMT"/>
              </a:rPr>
              <a:t>освітні, інформаційні, </a:t>
            </a: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  <a:latin typeface="TimesNewRomanPS-ItalicMT"/>
              </a:rPr>
              <a:t>консультаційні послуги сім’ям, 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  <a:latin typeface="TimesNewRomanPS-ItalicMT"/>
              </a:rPr>
              <a:t>які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TimesNewRomanPS-ItalicMT"/>
              </a:rPr>
              <a:t> 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  <a:latin typeface="TimesNewRomanPS-ItalicMT"/>
              </a:rPr>
              <a:t>виховують </a:t>
            </a: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  <a:latin typeface="TimesNewRomanPS-ItalicMT"/>
              </a:rPr>
              <a:t>дітей раннього та дошкільного віку. </a:t>
            </a:r>
            <a:endParaRPr lang="uk-UA" sz="2800" b="1" i="1" dirty="0" smtClean="0">
              <a:solidFill>
                <a:schemeClr val="accent2">
                  <a:lumMod val="75000"/>
                </a:schemeClr>
              </a:solidFill>
              <a:latin typeface="TimesNewRomanPS-ItalicMT"/>
            </a:endParaRPr>
          </a:p>
          <a:p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Саме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тому питання 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  <a:latin typeface="TimesNewRomanPS-ItalicMT"/>
              </a:rPr>
              <a:t>організації комунікації </a:t>
            </a: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  <a:latin typeface="TimesNewRomanPS-ItalicMT"/>
              </a:rPr>
              <a:t>з учасниками освітнього процесу посідає ключове місце</a:t>
            </a:r>
            <a:r>
              <a:rPr lang="uk-UA" sz="2800" b="1" dirty="0">
                <a:solidFill>
                  <a:schemeClr val="accent2">
                    <a:lumMod val="75000"/>
                  </a:schemeClr>
                </a:solidFill>
                <a:latin typeface="TimesNewRomanPSMT"/>
              </a:rPr>
              <a:t>.</a:t>
            </a:r>
            <a:br>
              <a:rPr lang="uk-UA" sz="2800" b="1" dirty="0">
                <a:solidFill>
                  <a:schemeClr val="accent2">
                    <a:lumMod val="75000"/>
                  </a:schemeClr>
                </a:solidFill>
                <a:latin typeface="TimesNewRomanPSMT"/>
              </a:rPr>
            </a:b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В умовах військових дій найбільшої актуальності набувають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системи комунікації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з дітьми, їхніми батьками, сім’ями, педагогами, що дає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змогу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встановити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швидкий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обмін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інформацією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мобільність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зворотного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зв’язку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.</a:t>
            </a:r>
            <a:br>
              <a:rPr lang="ru-RU" sz="2800" dirty="0">
                <a:solidFill>
                  <a:srgbClr val="000000"/>
                </a:solidFill>
                <a:latin typeface="TimesNewRomanPSMT"/>
              </a:rPr>
            </a:br>
            <a:endParaRPr lang="ru-RU" sz="2800" dirty="0" smtClean="0">
              <a:solidFill>
                <a:srgbClr val="000000"/>
              </a:solidFill>
              <a:latin typeface="TimesNewRomanPSMT"/>
            </a:endParaRPr>
          </a:p>
          <a:p>
            <a:endParaRPr lang="ru-RU" sz="2800" dirty="0">
              <a:solidFill>
                <a:srgbClr val="000000"/>
              </a:solidFill>
              <a:latin typeface="TimesNewRomanPSMT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4933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1015" y="1772816"/>
            <a:ext cx="8753473" cy="4525963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надавати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підтримку інформаційну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, методичну, консультативну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тощо дітям та їхнім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сім’ям;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uk-UA" sz="2800" dirty="0">
                <a:solidFill>
                  <a:srgbClr val="000000"/>
                </a:solidFill>
                <a:latin typeface="TimesNewRomanPSMT"/>
              </a:rPr>
            </a:br>
            <a:r>
              <a:rPr lang="uk-UA" sz="2800" dirty="0">
                <a:solidFill>
                  <a:srgbClr val="000000"/>
                </a:solidFill>
                <a:latin typeface="ArialMT"/>
              </a:rPr>
              <a:t>-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сприяти організації комунікації дітей та їхніх батьків з іншими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членами громади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;</a:t>
            </a:r>
            <a:br>
              <a:rPr lang="uk-UA" sz="2800" dirty="0">
                <a:solidFill>
                  <a:srgbClr val="000000"/>
                </a:solidFill>
                <a:latin typeface="TimesNewRomanPSMT"/>
              </a:rPr>
            </a:br>
            <a:r>
              <a:rPr lang="uk-UA" sz="2800" dirty="0">
                <a:solidFill>
                  <a:srgbClr val="000000"/>
                </a:solidFill>
                <a:latin typeface="ArialMT"/>
              </a:rPr>
              <a:t>-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створювати безпечний соціально-освітній простір;</a:t>
            </a:r>
            <a:br>
              <a:rPr lang="uk-UA" sz="2800" dirty="0">
                <a:solidFill>
                  <a:srgbClr val="000000"/>
                </a:solidFill>
                <a:latin typeface="TimesNewRomanPSMT"/>
              </a:rPr>
            </a:br>
            <a:r>
              <a:rPr lang="uk-UA" sz="2800" dirty="0">
                <a:solidFill>
                  <a:srgbClr val="000000"/>
                </a:solidFill>
                <a:latin typeface="ArialMT"/>
              </a:rPr>
              <a:t>-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адаптувати освітній процес в умовах війни з урахуванням ситуацій,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що склалися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;</a:t>
            </a:r>
            <a:br>
              <a:rPr lang="uk-UA" sz="2800" dirty="0">
                <a:solidFill>
                  <a:srgbClr val="000000"/>
                </a:solidFill>
                <a:latin typeface="TimesNewRomanPSMT"/>
              </a:rPr>
            </a:br>
            <a:r>
              <a:rPr lang="uk-UA" sz="2800" dirty="0">
                <a:solidFill>
                  <a:srgbClr val="000000"/>
                </a:solidFill>
                <a:latin typeface="ArialMT"/>
              </a:rPr>
              <a:t>-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добирати форми і методи взаємодії між учасниками освітнього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процесу відповідно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до конкретної ситуації кожного;</a:t>
            </a:r>
            <a:br>
              <a:rPr lang="uk-UA" sz="2800" dirty="0">
                <a:solidFill>
                  <a:srgbClr val="000000"/>
                </a:solidFill>
                <a:latin typeface="TimesNewRomanPSMT"/>
              </a:rPr>
            </a:br>
            <a:r>
              <a:rPr lang="uk-UA" sz="2800" dirty="0">
                <a:solidFill>
                  <a:srgbClr val="000000"/>
                </a:solidFill>
                <a:latin typeface="ArialMT"/>
              </a:rPr>
              <a:t>-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володіти інформацією щодо ресурсного забезпечення освітнього процесу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в умовах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дистанційної роботи;</a:t>
            </a:r>
            <a:br>
              <a:rPr lang="uk-UA" sz="2800" dirty="0">
                <a:solidFill>
                  <a:srgbClr val="000000"/>
                </a:solidFill>
                <a:latin typeface="TimesNewRomanPSMT"/>
              </a:rPr>
            </a:br>
            <a:r>
              <a:rPr lang="uk-UA" sz="2800" dirty="0">
                <a:solidFill>
                  <a:srgbClr val="000000"/>
                </a:solidFill>
                <a:latin typeface="ArialMT"/>
              </a:rPr>
              <a:t>-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володіти навичками організації та проведення </a:t>
            </a:r>
            <a:r>
              <a:rPr lang="uk-UA" sz="2800" dirty="0" err="1">
                <a:solidFill>
                  <a:srgbClr val="000000"/>
                </a:solidFill>
                <a:latin typeface="TimesNewRomanPSMT"/>
              </a:rPr>
              <a:t>онлайн-заходів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0000"/>
                </a:solidFill>
                <a:latin typeface="TimesNewRomanPSMT"/>
              </a:rPr>
              <a:t>- </a:t>
            </a:r>
            <a:r>
              <a:rPr lang="ru-RU" sz="2800" dirty="0" err="1" smtClean="0">
                <a:solidFill>
                  <a:srgbClr val="000000"/>
                </a:solidFill>
                <a:latin typeface="TimesNewRomanPSMT"/>
              </a:rPr>
              <a:t>налагоджувати</a:t>
            </a:r>
            <a:r>
              <a:rPr lang="ru-RU" sz="28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комунікацію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учасниками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освітнього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процесу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в </a:t>
            </a:r>
            <a:r>
              <a:rPr lang="ru-RU" sz="2800" dirty="0" smtClean="0">
                <a:solidFill>
                  <a:srgbClr val="000000"/>
                </a:solidFill>
                <a:latin typeface="TimesNewRomanPSMT"/>
              </a:rPr>
              <a:t>телефонному </a:t>
            </a:r>
            <a:r>
              <a:rPr lang="ru-RU" sz="2800" dirty="0" err="1" smtClean="0">
                <a:solidFill>
                  <a:srgbClr val="000000"/>
                </a:solidFill>
                <a:latin typeface="TimesNewRomanPSMT"/>
              </a:rPr>
              <a:t>режимі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, через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листування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електронною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поштою</a:t>
            </a:r>
            <a:r>
              <a:rPr lang="ru-RU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NewRomanPSMT"/>
              </a:rPr>
              <a:t>тощо</a:t>
            </a:r>
            <a:r>
              <a:rPr lang="ru-RU" sz="2800" dirty="0" smtClean="0">
                <a:solidFill>
                  <a:srgbClr val="000000"/>
                </a:solidFill>
                <a:latin typeface="TimesNewRomanPSMT"/>
              </a:rPr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  <a:ea typeface="+mn-ea"/>
                <a:cs typeface="+mn-cs"/>
              </a:rPr>
              <a:t>З </a:t>
            </a:r>
            <a:r>
              <a:rPr lang="uk-UA" sz="28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  <a:ea typeface="+mn-ea"/>
                <a:cs typeface="+mn-cs"/>
              </a:rPr>
              <a:t>метою покращення адаптації громадян із числа внутрішньо переміщених осіб із зон </a:t>
            </a:r>
            <a:br>
              <a:rPr lang="uk-UA" sz="28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  <a:ea typeface="+mn-ea"/>
                <a:cs typeface="+mn-cs"/>
              </a:rPr>
            </a:br>
            <a:r>
              <a:rPr lang="uk-UA" sz="28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  <a:ea typeface="+mn-ea"/>
                <a:cs typeface="+mn-cs"/>
              </a:rPr>
              <a:t>активних бойових дій працівники ЗДО </a:t>
            </a: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  <a:ea typeface="+mn-ea"/>
                <a:cs typeface="+mn-cs"/>
              </a:rPr>
              <a:t>мають:</a:t>
            </a:r>
            <a:endParaRPr lang="uk-UA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630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832648"/>
          </a:xfrm>
        </p:spPr>
        <p:txBody>
          <a:bodyPr>
            <a:normAutofit fontScale="92500" lnSpcReduction="20000"/>
          </a:bodyPr>
          <a:lstStyle/>
          <a:p>
            <a:r>
              <a:rPr lang="uk-UA" sz="3000" dirty="0">
                <a:solidFill>
                  <a:srgbClr val="000000"/>
                </a:solidFill>
                <a:latin typeface="TimesNewRomanPSMT"/>
              </a:rPr>
              <a:t>В</a:t>
            </a:r>
            <a:r>
              <a:rPr lang="uk-UA" sz="30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3000" dirty="0">
                <a:solidFill>
                  <a:srgbClr val="000000"/>
                </a:solidFill>
                <a:latin typeface="TimesNewRomanPSMT"/>
              </a:rPr>
              <a:t>ситуації, коли ЗДО повністю або частково </a:t>
            </a:r>
            <a:r>
              <a:rPr lang="uk-UA" sz="3000" dirty="0" smtClean="0">
                <a:solidFill>
                  <a:srgbClr val="000000"/>
                </a:solidFill>
                <a:latin typeface="TimesNewRomanPSMT"/>
              </a:rPr>
              <a:t>припиняє діяльність у зв’язку з військовими діями має надавати </a:t>
            </a:r>
            <a:r>
              <a:rPr lang="uk-UA" sz="3000" dirty="0">
                <a:solidFill>
                  <a:srgbClr val="000000"/>
                </a:solidFill>
                <a:latin typeface="TimesNewRomanPSMT"/>
              </a:rPr>
              <a:t>освітні послуги із застосуванням різних форм </a:t>
            </a:r>
            <a:r>
              <a:rPr lang="uk-UA" sz="3000" dirty="0" smtClean="0">
                <a:solidFill>
                  <a:srgbClr val="000000"/>
                </a:solidFill>
                <a:latin typeface="TimesNewRomanPSMT"/>
              </a:rPr>
              <a:t>організації освітнього </a:t>
            </a:r>
            <a:r>
              <a:rPr lang="uk-UA" sz="3000" dirty="0">
                <a:solidFill>
                  <a:srgbClr val="000000"/>
                </a:solidFill>
                <a:latin typeface="TimesNewRomanPSMT"/>
              </a:rPr>
              <a:t>процесу </a:t>
            </a:r>
            <a:r>
              <a:rPr lang="uk-UA" sz="3000" dirty="0" smtClean="0">
                <a:solidFill>
                  <a:srgbClr val="000000"/>
                </a:solidFill>
                <a:latin typeface="TimesNewRomanPSMT"/>
              </a:rPr>
              <a:t>в </a:t>
            </a:r>
            <a:r>
              <a:rPr lang="uk-UA" sz="3000" dirty="0">
                <a:solidFill>
                  <a:srgbClr val="000000"/>
                </a:solidFill>
                <a:latin typeface="TimesNewRomanPSMT"/>
              </a:rPr>
              <a:t>з використанням дистанційної </a:t>
            </a:r>
            <a:r>
              <a:rPr lang="uk-UA" sz="3000" dirty="0" smtClean="0">
                <a:solidFill>
                  <a:srgbClr val="000000"/>
                </a:solidFill>
                <a:latin typeface="TimesNewRomanPSMT"/>
              </a:rPr>
              <a:t>та змішаної </a:t>
            </a:r>
            <a:r>
              <a:rPr lang="uk-UA" sz="3000" dirty="0">
                <a:solidFill>
                  <a:srgbClr val="000000"/>
                </a:solidFill>
                <a:latin typeface="TimesNewRomanPSMT"/>
              </a:rPr>
              <a:t>форми організації освітнього процесу.</a:t>
            </a:r>
            <a:br>
              <a:rPr lang="uk-UA" sz="3000" dirty="0">
                <a:solidFill>
                  <a:srgbClr val="000000"/>
                </a:solidFill>
                <a:latin typeface="TimesNewRomanPSMT"/>
              </a:rPr>
            </a:br>
            <a:r>
              <a:rPr lang="uk-UA" sz="3000" b="1" i="1" dirty="0">
                <a:solidFill>
                  <a:srgbClr val="000000"/>
                </a:solidFill>
                <a:latin typeface="TimesNewRomanPS-ItalicMT"/>
              </a:rPr>
              <a:t>Дистанційна форма освіти </a:t>
            </a:r>
            <a:r>
              <a:rPr lang="uk-UA" sz="3000" dirty="0">
                <a:solidFill>
                  <a:srgbClr val="000000"/>
                </a:solidFill>
                <a:latin typeface="TimesNewRomanPSMT"/>
              </a:rPr>
              <a:t>– це організація освітнього процесу </a:t>
            </a:r>
            <a:r>
              <a:rPr lang="uk-UA" sz="3000" dirty="0" smtClean="0">
                <a:solidFill>
                  <a:srgbClr val="000000"/>
                </a:solidFill>
                <a:latin typeface="TimesNewRomanPSMT"/>
              </a:rPr>
              <a:t>із застосуванням </a:t>
            </a:r>
            <a:r>
              <a:rPr lang="uk-UA" sz="3000" dirty="0">
                <a:solidFill>
                  <a:srgbClr val="000000"/>
                </a:solidFill>
                <a:latin typeface="TimesNewRomanPSMT"/>
              </a:rPr>
              <a:t>інформаційно-комунікаційних технологій у зручний </a:t>
            </a:r>
            <a:r>
              <a:rPr lang="uk-UA" sz="3000" dirty="0" smtClean="0">
                <a:solidFill>
                  <a:srgbClr val="000000"/>
                </a:solidFill>
                <a:latin typeface="TimesNewRomanPSMT"/>
              </a:rPr>
              <a:t>для </a:t>
            </a:r>
            <a:r>
              <a:rPr lang="uk-UA" sz="3000" dirty="0">
                <a:solidFill>
                  <a:srgbClr val="000000"/>
                </a:solidFill>
                <a:latin typeface="TimesNewRomanPSMT"/>
              </a:rPr>
              <a:t>здобувачів освіти спосіб і час.</a:t>
            </a:r>
            <a:br>
              <a:rPr lang="uk-UA" sz="3000" dirty="0">
                <a:solidFill>
                  <a:srgbClr val="000000"/>
                </a:solidFill>
                <a:latin typeface="TimesNewRomanPSMT"/>
              </a:rPr>
            </a:br>
            <a:r>
              <a:rPr lang="uk-UA" sz="3000" b="1" i="1" dirty="0">
                <a:solidFill>
                  <a:srgbClr val="000000"/>
                </a:solidFill>
                <a:latin typeface="TimesNewRomanPS-ItalicMT"/>
              </a:rPr>
              <a:t>Змішана </a:t>
            </a:r>
            <a:r>
              <a:rPr lang="uk-UA" sz="3000" b="1" dirty="0">
                <a:solidFill>
                  <a:srgbClr val="000000"/>
                </a:solidFill>
                <a:latin typeface="TimesNewRomanPSMT"/>
              </a:rPr>
              <a:t>форма освіти </a:t>
            </a:r>
            <a:r>
              <a:rPr lang="uk-UA" sz="3000" dirty="0">
                <a:solidFill>
                  <a:srgbClr val="000000"/>
                </a:solidFill>
                <a:latin typeface="TimesNewRomanPSMT"/>
              </a:rPr>
              <a:t>– це поєднання традиційної очної форми </a:t>
            </a:r>
            <a:r>
              <a:rPr lang="uk-UA" sz="3000" dirty="0" smtClean="0">
                <a:solidFill>
                  <a:srgbClr val="000000"/>
                </a:solidFill>
                <a:latin typeface="TimesNewRomanPSMT"/>
              </a:rPr>
              <a:t>освіти з </a:t>
            </a:r>
            <a:r>
              <a:rPr lang="uk-UA" sz="3000" dirty="0">
                <a:solidFill>
                  <a:srgbClr val="000000"/>
                </a:solidFill>
                <a:latin typeface="TimesNewRomanPSMT"/>
              </a:rPr>
              <a:t>дистанційною.</a:t>
            </a:r>
            <a:r>
              <a:rPr lang="uk-UA" sz="3000" dirty="0">
                <a:solidFill>
                  <a:srgbClr val="000000"/>
                </a:solidFill>
                <a:latin typeface="TimesNewRomanPS-ItalicMT"/>
              </a:rPr>
              <a:t/>
            </a:r>
            <a:br>
              <a:rPr lang="uk-UA" sz="3000" dirty="0">
                <a:solidFill>
                  <a:srgbClr val="000000"/>
                </a:solidFill>
                <a:latin typeface="TimesNewRomanPS-ItalicMT"/>
              </a:rPr>
            </a:b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/>
            </a:r>
            <a:br>
              <a:rPr lang="uk-UA" sz="2800" dirty="0" smtClean="0">
                <a:solidFill>
                  <a:srgbClr val="000000"/>
                </a:solidFill>
                <a:latin typeface="TimesNewRomanPSMT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31488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TimesNewRomanPSMT"/>
              </a:rPr>
              <a:t>ЗДО </a:t>
            </a:r>
            <a:r>
              <a:rPr lang="uk-UA" sz="2800" i="1" dirty="0">
                <a:solidFill>
                  <a:srgbClr val="000000"/>
                </a:solidFill>
                <a:latin typeface="TimesNewRomanPS-ItalicMT"/>
              </a:rPr>
              <a:t>за допомогою сайту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може організувати взаємодію всіх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учасників освітнього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процесу й створити 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  <a:latin typeface="TimesNewRomanPSMT"/>
              </a:rPr>
              <a:t>віртуальну бібліотеку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, своєрідний банк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освітніх ресурсів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, постійно оновлювати й поповнювати інформаційне наповнення сайту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  <a:latin typeface="TimesNewRomanPSMT"/>
              </a:rPr>
              <a:t>використовувати 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  <a:latin typeface="TimesNewRomanPSMT"/>
              </a:rPr>
              <a:t>ресурси </a:t>
            </a:r>
            <a:r>
              <a:rPr lang="uk-UA" sz="2800" dirty="0" err="1">
                <a:solidFill>
                  <a:schemeClr val="accent6">
                    <a:lumMod val="75000"/>
                  </a:schemeClr>
                </a:solidFill>
                <a:latin typeface="TimesNewRomanPSMT"/>
              </a:rPr>
              <a:t>онлайн-освіти</a:t>
            </a:r>
            <a:r>
              <a:rPr lang="uk-UA" sz="2800" dirty="0">
                <a:solidFill>
                  <a:schemeClr val="accent6">
                    <a:lumMod val="75000"/>
                  </a:schemeClr>
                </a:solidFill>
                <a:latin typeface="TimesNewRomanPSMT"/>
              </a:rPr>
              <a:t>,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забезпечити залучення тимчасово</a:t>
            </a:r>
            <a:br>
              <a:rPr lang="uk-UA" sz="2800" dirty="0">
                <a:solidFill>
                  <a:srgbClr val="000000"/>
                </a:solidFill>
                <a:latin typeface="TimesNewRomanPSMT"/>
              </a:rPr>
            </a:b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переміщених дітей та їхніх сімей до різних програм з дошкільної освіти.</a:t>
            </a:r>
            <a:br>
              <a:rPr lang="uk-UA" sz="2800" dirty="0">
                <a:solidFill>
                  <a:srgbClr val="000000"/>
                </a:solidFill>
                <a:latin typeface="TimesNewRomanPSMT"/>
              </a:rPr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000000"/>
                </a:solidFill>
                <a:effectLst/>
                <a:latin typeface="TimesNewRomanPS-BoldMT"/>
              </a:rPr>
              <a:t/>
            </a:r>
            <a:br>
              <a:rPr lang="ru-RU" sz="3100" dirty="0" smtClean="0">
                <a:solidFill>
                  <a:srgbClr val="000000"/>
                </a:solidFill>
                <a:effectLst/>
                <a:latin typeface="TimesNewRomanPS-BoldMT"/>
              </a:rPr>
            </a:br>
            <a:r>
              <a:rPr lang="ru-RU" sz="310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  <a:t>Технологічні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  <a:t> </a:t>
            </a:r>
            <a:r>
              <a:rPr lang="ru-RU" sz="3100" dirty="0" err="1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  <a:t>аспекти</a:t>
            </a:r>
            <a:r>
              <a:rPr lang="ru-RU" sz="31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  <a:t> </a:t>
            </a:r>
            <a:r>
              <a:rPr lang="ru-RU" sz="3100" dirty="0" err="1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  <a:t>організації</a:t>
            </a:r>
            <a:r>
              <a:rPr lang="ru-RU" sz="31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  <a:t> </a:t>
            </a:r>
            <a:r>
              <a:rPr lang="ru-RU" sz="3100" dirty="0" err="1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  <a:t>комунікації</a:t>
            </a:r>
            <a:r>
              <a:rPr lang="ru-RU" sz="31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  <a:t> з </a:t>
            </a:r>
            <a:r>
              <a:rPr lang="ru-RU" sz="3100" dirty="0" err="1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  <a:t>учасниками</a:t>
            </a:r>
            <a:r>
              <a:rPr lang="ru-RU" sz="31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  <a:t> </a:t>
            </a:r>
            <a:r>
              <a:rPr lang="ru-RU" sz="310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  <a:t>освітнього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  <a:t> </a:t>
            </a:r>
            <a:r>
              <a:rPr lang="ru-RU" sz="310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  <a:t>процесу</a:t>
            </a:r>
            <a:r>
              <a:rPr lang="ru-RU" sz="31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  <a:t>.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  <a:t/>
            </a:r>
            <a:br>
              <a:rPr lang="ru-RU" sz="44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</a:br>
            <a:endParaRPr lang="uk-U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119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5116024"/>
          </a:xfrm>
        </p:spPr>
        <p:txBody>
          <a:bodyPr>
            <a:normAutofit fontScale="70000" lnSpcReduction="20000"/>
          </a:bodyPr>
          <a:lstStyle/>
          <a:p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3100" b="1" dirty="0">
                <a:solidFill>
                  <a:srgbClr val="000000"/>
                </a:solidFill>
                <a:latin typeface="TimesNewRomanPSMT"/>
              </a:rPr>
              <a:t>забезпечення необхідною інформацією сімей, які евакуйовані </a:t>
            </a:r>
            <a:r>
              <a:rPr lang="uk-UA" sz="3100" b="1" dirty="0" smtClean="0">
                <a:solidFill>
                  <a:srgbClr val="000000"/>
                </a:solidFill>
                <a:latin typeface="TimesNewRomanPSMT"/>
              </a:rPr>
              <a:t>з небезпечних </a:t>
            </a:r>
            <a:r>
              <a:rPr lang="uk-UA" sz="3100" b="1" dirty="0">
                <a:solidFill>
                  <a:srgbClr val="000000"/>
                </a:solidFill>
                <a:latin typeface="TimesNewRomanPSMT"/>
              </a:rPr>
              <a:t>територій і можуть долучитися до освітнього процесу за </a:t>
            </a:r>
            <a:r>
              <a:rPr lang="uk-UA" sz="3100" b="1" dirty="0" smtClean="0">
                <a:solidFill>
                  <a:srgbClr val="000000"/>
                </a:solidFill>
                <a:latin typeface="TimesNewRomanPSMT"/>
              </a:rPr>
              <a:t>місцем тимчасового проживання;</a:t>
            </a:r>
          </a:p>
          <a:p>
            <a:r>
              <a:rPr lang="uk-UA" sz="3100" b="1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3100" b="1" dirty="0">
                <a:solidFill>
                  <a:srgbClr val="000000"/>
                </a:solidFill>
                <a:latin typeface="TimesNewRomanPSMT"/>
              </a:rPr>
              <a:t>надання інформації щодо використання приватних</a:t>
            </a:r>
            <a:br>
              <a:rPr lang="uk-UA" sz="3100" b="1" dirty="0">
                <a:solidFill>
                  <a:srgbClr val="000000"/>
                </a:solidFill>
                <a:latin typeface="TimesNewRomanPSMT"/>
              </a:rPr>
            </a:br>
            <a:r>
              <a:rPr lang="uk-UA" sz="3100" b="1" dirty="0">
                <a:solidFill>
                  <a:srgbClr val="000000"/>
                </a:solidFill>
                <a:latin typeface="TimesNewRomanPSMT"/>
              </a:rPr>
              <a:t>освітніх платформ із безкоштовним доступом до освітніх послуг з метою </a:t>
            </a:r>
            <a:r>
              <a:rPr lang="uk-UA" sz="3100" b="1" dirty="0" smtClean="0">
                <a:solidFill>
                  <a:srgbClr val="000000"/>
                </a:solidFill>
                <a:latin typeface="TimesNewRomanPSMT"/>
              </a:rPr>
              <a:t>залучення дітей </a:t>
            </a:r>
            <a:r>
              <a:rPr lang="uk-UA" sz="3100" b="1" dirty="0">
                <a:solidFill>
                  <a:srgbClr val="000000"/>
                </a:solidFill>
                <a:latin typeface="TimesNewRomanPSMT"/>
              </a:rPr>
              <a:t>до освітнього </a:t>
            </a:r>
            <a:r>
              <a:rPr lang="uk-UA" sz="3100" b="1" dirty="0" smtClean="0">
                <a:solidFill>
                  <a:srgbClr val="000000"/>
                </a:solidFill>
                <a:latin typeface="TimesNewRomanPSMT"/>
              </a:rPr>
              <a:t>процесу; </a:t>
            </a:r>
          </a:p>
          <a:p>
            <a:r>
              <a:rPr lang="uk-UA" sz="3100" b="1" dirty="0" smtClean="0">
                <a:solidFill>
                  <a:srgbClr val="000000"/>
                </a:solidFill>
                <a:latin typeface="TimesNewRomanPSMT"/>
              </a:rPr>
              <a:t>сприяння </a:t>
            </a:r>
            <a:r>
              <a:rPr lang="uk-UA" sz="3100" b="1" dirty="0">
                <a:solidFill>
                  <a:srgbClr val="000000"/>
                </a:solidFill>
                <a:latin typeface="TimesNewRomanPSMT"/>
              </a:rPr>
              <a:t>тимчасовому </a:t>
            </a:r>
            <a:r>
              <a:rPr lang="uk-UA" sz="3100" b="1" dirty="0" err="1">
                <a:solidFill>
                  <a:srgbClr val="000000"/>
                </a:solidFill>
                <a:latin typeface="TimesNewRomanPSMT"/>
              </a:rPr>
              <a:t>долученню</a:t>
            </a:r>
            <a:r>
              <a:rPr lang="uk-UA" sz="3100" b="1" dirty="0">
                <a:solidFill>
                  <a:srgbClr val="000000"/>
                </a:solidFill>
                <a:latin typeface="TimesNewRomanPSMT"/>
              </a:rPr>
              <a:t> дітей до освітнього</a:t>
            </a:r>
            <a:br>
              <a:rPr lang="uk-UA" sz="3100" b="1" dirty="0">
                <a:solidFill>
                  <a:srgbClr val="000000"/>
                </a:solidFill>
                <a:latin typeface="TimesNewRomanPSMT"/>
              </a:rPr>
            </a:br>
            <a:r>
              <a:rPr lang="uk-UA" sz="3100" b="1" dirty="0">
                <a:solidFill>
                  <a:srgbClr val="000000"/>
                </a:solidFill>
                <a:latin typeface="TimesNewRomanPSMT"/>
              </a:rPr>
              <a:t>процесу в закладах дошкільної освіти в зарубіжних країнах на період </a:t>
            </a:r>
            <a:r>
              <a:rPr lang="uk-UA" sz="3100" b="1" dirty="0" smtClean="0">
                <a:solidFill>
                  <a:srgbClr val="000000"/>
                </a:solidFill>
                <a:latin typeface="TimesNewRomanPSMT"/>
              </a:rPr>
              <a:t>військових дій; </a:t>
            </a:r>
          </a:p>
          <a:p>
            <a:r>
              <a:rPr lang="uk-UA" sz="3100" b="1" dirty="0" smtClean="0">
                <a:solidFill>
                  <a:srgbClr val="000000"/>
                </a:solidFill>
                <a:latin typeface="TimesNewRomanPSMT"/>
              </a:rPr>
              <a:t>організація </a:t>
            </a:r>
            <a:r>
              <a:rPr lang="uk-UA" sz="3100" b="1" dirty="0">
                <a:solidFill>
                  <a:srgbClr val="000000"/>
                </a:solidFill>
                <a:latin typeface="TimesNewRomanPSMT"/>
              </a:rPr>
              <a:t>індивідуальних консультацій із фахівцями (</a:t>
            </a:r>
            <a:r>
              <a:rPr lang="uk-UA" sz="3100" b="1" dirty="0" smtClean="0">
                <a:solidFill>
                  <a:srgbClr val="000000"/>
                </a:solidFill>
                <a:latin typeface="TimesNewRomanPSMT"/>
              </a:rPr>
              <a:t>практичними психологами</a:t>
            </a:r>
            <a:r>
              <a:rPr lang="uk-UA" sz="3100" b="1" dirty="0">
                <a:solidFill>
                  <a:srgbClr val="000000"/>
                </a:solidFill>
                <a:latin typeface="TimesNewRomanPSMT"/>
              </a:rPr>
              <a:t>, психотерапевтами, медичними працівниками, юристами та ін.) </a:t>
            </a:r>
            <a:r>
              <a:rPr lang="uk-UA" sz="3100" b="1" dirty="0" smtClean="0">
                <a:solidFill>
                  <a:srgbClr val="000000"/>
                </a:solidFill>
                <a:latin typeface="TimesNewRomanPSMT"/>
              </a:rPr>
              <a:t>з</a:t>
            </a:r>
            <a:r>
              <a:rPr lang="ru-RU" sz="31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3100" b="1" dirty="0" smtClean="0">
                <a:solidFill>
                  <a:srgbClr val="000000"/>
                </a:solidFill>
                <a:latin typeface="TimesNewRomanPSMT"/>
              </a:rPr>
              <a:t>метою </a:t>
            </a:r>
            <a:r>
              <a:rPr lang="ru-RU" sz="3100" b="1" dirty="0" err="1">
                <a:solidFill>
                  <a:srgbClr val="000000"/>
                </a:solidFill>
                <a:latin typeface="TimesNewRomanPSMT"/>
              </a:rPr>
              <a:t>підтримки</a:t>
            </a:r>
            <a:r>
              <a:rPr lang="ru-RU" sz="31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3100" b="1" dirty="0" err="1">
                <a:solidFill>
                  <a:srgbClr val="000000"/>
                </a:solidFill>
                <a:latin typeface="TimesNewRomanPSMT"/>
              </a:rPr>
              <a:t>дітей</a:t>
            </a:r>
            <a:r>
              <a:rPr lang="ru-RU" sz="3100" b="1" dirty="0">
                <a:solidFill>
                  <a:srgbClr val="000000"/>
                </a:solidFill>
                <a:latin typeface="TimesNewRomanPSMT"/>
              </a:rPr>
              <a:t> та </a:t>
            </a:r>
            <a:r>
              <a:rPr lang="ru-RU" sz="3100" b="1" dirty="0" err="1">
                <a:solidFill>
                  <a:srgbClr val="000000"/>
                </a:solidFill>
                <a:latin typeface="TimesNewRomanPSMT"/>
              </a:rPr>
              <a:t>їхніх</a:t>
            </a:r>
            <a:r>
              <a:rPr lang="ru-RU" sz="31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3100" b="1" dirty="0" err="1">
                <a:solidFill>
                  <a:srgbClr val="000000"/>
                </a:solidFill>
                <a:latin typeface="TimesNewRomanPSMT"/>
              </a:rPr>
              <a:t>батьків</a:t>
            </a:r>
            <a:r>
              <a:rPr lang="ru-RU" sz="3100" b="1" dirty="0">
                <a:solidFill>
                  <a:srgbClr val="000000"/>
                </a:solidFill>
                <a:latin typeface="TimesNewRomanPSMT"/>
              </a:rPr>
              <a:t> у </a:t>
            </a:r>
            <a:r>
              <a:rPr lang="ru-RU" sz="3100" b="1" dirty="0" err="1">
                <a:solidFill>
                  <a:srgbClr val="000000"/>
                </a:solidFill>
                <a:latin typeface="TimesNewRomanPSMT"/>
              </a:rPr>
              <a:t>кризовому</a:t>
            </a:r>
            <a:r>
              <a:rPr lang="ru-RU" sz="31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3100" b="1" dirty="0" err="1" smtClean="0">
                <a:solidFill>
                  <a:srgbClr val="000000"/>
                </a:solidFill>
                <a:latin typeface="TimesNewRomanPSMT"/>
              </a:rPr>
              <a:t>стані</a:t>
            </a:r>
            <a:r>
              <a:rPr lang="ru-RU" sz="3100" b="1" dirty="0" smtClean="0">
                <a:solidFill>
                  <a:srgbClr val="000000"/>
                </a:solidFill>
                <a:latin typeface="TimesNewRomanPSMT"/>
              </a:rPr>
              <a:t>.</a:t>
            </a:r>
            <a:r>
              <a:rPr lang="ru-RU" sz="3100" b="1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ru-RU" sz="3100" b="1" dirty="0">
                <a:solidFill>
                  <a:srgbClr val="000000"/>
                </a:solidFill>
                <a:latin typeface="TimesNewRomanPSMT"/>
              </a:rPr>
            </a:br>
            <a:r>
              <a:rPr lang="uk-UA" sz="2800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uk-UA" sz="2800" dirty="0">
                <a:solidFill>
                  <a:srgbClr val="000000"/>
                </a:solidFill>
                <a:latin typeface="TimesNewRomanPSMT"/>
              </a:rPr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2">
                    <a:lumMod val="75000"/>
                  </a:schemeClr>
                </a:solidFill>
              </a:rPr>
              <a:t>Вихователь </a:t>
            </a:r>
            <a:r>
              <a:rPr lang="uk-UA" sz="32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має орієнтуватись на виконання різних  завдань:</a:t>
            </a:r>
            <a:endParaRPr lang="uk-U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218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dirty="0" smtClean="0">
                <a:solidFill>
                  <a:srgbClr val="000000"/>
                </a:solidFill>
                <a:effectLst/>
                <a:latin typeface="TimesNewRomanPSMT"/>
              </a:rPr>
              <a:t/>
            </a:r>
            <a:br>
              <a:rPr lang="uk-UA" sz="4400" dirty="0" smtClean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uk-UA" sz="4400" dirty="0">
                <a:solidFill>
                  <a:srgbClr val="000000"/>
                </a:solidFill>
                <a:effectLst/>
                <a:latin typeface="TimesNewRomanPSMT"/>
              </a:rPr>
              <a:t/>
            </a:r>
            <a:br>
              <a:rPr lang="uk-UA" sz="440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uk-UA" sz="4400" dirty="0" smtClean="0">
                <a:solidFill>
                  <a:srgbClr val="000000"/>
                </a:solidFill>
                <a:effectLst/>
                <a:latin typeface="TimesNewRomanPSMT"/>
              </a:rPr>
              <a:t/>
            </a:r>
            <a:br>
              <a:rPr lang="uk-UA" sz="4400" dirty="0" smtClean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uk-UA" sz="4400" dirty="0">
                <a:solidFill>
                  <a:srgbClr val="000000"/>
                </a:solidFill>
                <a:effectLst/>
                <a:latin typeface="TimesNewRomanPSMT"/>
              </a:rPr>
              <a:t/>
            </a:r>
            <a:br>
              <a:rPr lang="uk-UA" sz="440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uk-UA" sz="4400" dirty="0" smtClean="0">
                <a:solidFill>
                  <a:srgbClr val="000000"/>
                </a:solidFill>
                <a:effectLst/>
                <a:latin typeface="TimesNewRomanPSMT"/>
              </a:rPr>
              <a:t/>
            </a:r>
            <a:br>
              <a:rPr lang="uk-UA" sz="4400" dirty="0" smtClean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uk-UA" sz="4400" dirty="0">
                <a:solidFill>
                  <a:srgbClr val="000000"/>
                </a:solidFill>
                <a:effectLst/>
                <a:latin typeface="TimesNewRomanPSMT"/>
              </a:rPr>
              <a:t/>
            </a:r>
            <a:br>
              <a:rPr lang="uk-UA" sz="440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uk-UA" sz="4400" dirty="0" smtClean="0">
                <a:solidFill>
                  <a:srgbClr val="000000"/>
                </a:solidFill>
                <a:effectLst/>
                <a:latin typeface="TimesNewRomanPSMT"/>
              </a:rPr>
              <a:t/>
            </a:r>
            <a:br>
              <a:rPr lang="uk-UA" sz="4400" dirty="0" smtClean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uk-UA" sz="4400" dirty="0">
                <a:solidFill>
                  <a:srgbClr val="000000"/>
                </a:solidFill>
                <a:effectLst/>
                <a:latin typeface="TimesNewRomanPSMT"/>
              </a:rPr>
              <a:t/>
            </a:r>
            <a:br>
              <a:rPr lang="uk-UA" sz="440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uk-UA" sz="44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Основними </a:t>
            </a:r>
            <a:r>
              <a:rPr lang="uk-UA" sz="44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формами </a:t>
            </a:r>
            <a:r>
              <a:rPr lang="uk-UA" sz="4400" dirty="0" err="1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онлайн-комунікацій</a:t>
            </a:r>
            <a:r>
              <a:rPr lang="uk-UA" sz="44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 є:</a:t>
            </a:r>
            <a:br>
              <a:rPr lang="uk-UA" sz="44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</a:br>
            <a:r>
              <a:rPr lang="uk-UA" sz="4400" dirty="0" smtClean="0">
                <a:solidFill>
                  <a:srgbClr val="000000"/>
                </a:solidFill>
                <a:effectLst/>
                <a:latin typeface="TimesNewRomanPSMT"/>
              </a:rPr>
              <a:t/>
            </a:r>
            <a:br>
              <a:rPr lang="uk-UA" sz="4400" dirty="0" smtClean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ru-RU" sz="3600" dirty="0" err="1" smtClean="0">
                <a:solidFill>
                  <a:srgbClr val="000000"/>
                </a:solidFill>
                <a:effectLst/>
                <a:latin typeface="TimesNewRomanPSMT"/>
              </a:rPr>
              <a:t>відеоконференція</a:t>
            </a:r>
            <a:r>
              <a:rPr lang="ru-RU" sz="3600" dirty="0">
                <a:solidFill>
                  <a:srgbClr val="000000"/>
                </a:solidFill>
                <a:effectLst/>
                <a:latin typeface="TimesNewRomanPSMT"/>
              </a:rPr>
              <a:t>, форум, чат,</a:t>
            </a:r>
            <a:br>
              <a:rPr lang="ru-RU" sz="360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ru-RU" sz="3600" dirty="0">
                <a:solidFill>
                  <a:srgbClr val="000000"/>
                </a:solidFill>
                <a:effectLst/>
                <a:latin typeface="TimesNewRomanPSMT"/>
              </a:rPr>
              <a:t>блог,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NewRomanPSMT"/>
              </a:rPr>
              <a:t>електронна</a:t>
            </a:r>
            <a:r>
              <a:rPr lang="ru-RU" sz="360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NewRomanPSMT"/>
              </a:rPr>
              <a:t>пошта</a:t>
            </a:r>
            <a:r>
              <a:rPr lang="ru-RU" sz="3600" dirty="0">
                <a:solidFill>
                  <a:srgbClr val="000000"/>
                </a:solidFill>
                <a:effectLst/>
                <a:latin typeface="TimesNewRomanPSMT"/>
              </a:rPr>
              <a:t>,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NewRomanPSMT"/>
              </a:rPr>
              <a:t>анкетування</a:t>
            </a:r>
            <a:r>
              <a:rPr lang="ru-RU" sz="3600" dirty="0">
                <a:solidFill>
                  <a:srgbClr val="000000"/>
                </a:solidFill>
                <a:effectLst/>
                <a:latin typeface="TimesNewRomanPSMT"/>
              </a:rPr>
              <a:t>,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NewRomanPSMT"/>
              </a:rPr>
              <a:t>соціальні</a:t>
            </a:r>
            <a:r>
              <a:rPr lang="ru-RU" sz="360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NewRomanPSMT"/>
              </a:rPr>
              <a:t>мережі</a:t>
            </a:r>
            <a:r>
              <a:rPr lang="ru-RU" sz="3600" dirty="0">
                <a:solidFill>
                  <a:srgbClr val="000000"/>
                </a:solidFill>
                <a:effectLst/>
                <a:latin typeface="TimesNewRomanPSMT"/>
              </a:rPr>
              <a:t>.</a:t>
            </a:r>
            <a:br>
              <a:rPr lang="ru-RU" sz="360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uk-UA" sz="3600" dirty="0">
                <a:solidFill>
                  <a:srgbClr val="000000"/>
                </a:solidFill>
                <a:effectLst/>
                <a:latin typeface="TimesNewRomanPSMT"/>
              </a:rPr>
              <a:t/>
            </a:r>
            <a:br>
              <a:rPr lang="uk-UA" sz="360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ru-RU" sz="3600" dirty="0">
                <a:solidFill>
                  <a:srgbClr val="000000"/>
                </a:solidFill>
                <a:effectLst/>
                <a:latin typeface="TimesNewRomanPSMT"/>
              </a:rPr>
              <a:t>У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NewRomanPSMT"/>
              </a:rPr>
              <a:t>складних</a:t>
            </a:r>
            <a:r>
              <a:rPr lang="ru-RU" sz="360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NewRomanPSMT"/>
              </a:rPr>
              <a:t>умовах</a:t>
            </a:r>
            <a:r>
              <a:rPr lang="ru-RU" sz="360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NewRomanPSMT"/>
              </a:rPr>
              <a:t>корисними</a:t>
            </a:r>
            <a:r>
              <a:rPr lang="ru-RU" sz="360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NewRomanPSMT"/>
              </a:rPr>
              <a:t>можуть</a:t>
            </a:r>
            <a:r>
              <a:rPr lang="ru-RU" sz="3600" dirty="0">
                <a:solidFill>
                  <a:srgbClr val="000000"/>
                </a:solidFill>
                <a:effectLst/>
                <a:latin typeface="TimesNewRomanPSMT"/>
              </a:rPr>
              <a:t> бути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NewRomanPSMT"/>
              </a:rPr>
              <a:t>сервіси</a:t>
            </a:r>
            <a:r>
              <a:rPr lang="ru-RU" sz="3600" dirty="0">
                <a:solidFill>
                  <a:srgbClr val="000000"/>
                </a:solidFill>
                <a:effectLst/>
                <a:latin typeface="TimesNewRomanPSMT"/>
              </a:rPr>
              <a:t> та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NewRomanPSMT"/>
              </a:rPr>
              <a:t>інструменти</a:t>
            </a:r>
            <a:r>
              <a:rPr lang="ru-RU" sz="3600" dirty="0">
                <a:solidFill>
                  <a:srgbClr val="000000"/>
                </a:solidFill>
                <a:effectLst/>
                <a:latin typeface="TimesNewRomanPSMT"/>
              </a:rPr>
              <a:t/>
            </a:r>
            <a:br>
              <a:rPr lang="ru-RU" sz="360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ru-RU" sz="3600" dirty="0" err="1">
                <a:solidFill>
                  <a:srgbClr val="000000"/>
                </a:solidFill>
                <a:effectLst/>
                <a:latin typeface="TimesNewRomanPSMT"/>
              </a:rPr>
              <a:t>комунікації</a:t>
            </a:r>
            <a:r>
              <a:rPr lang="ru-RU" sz="3600" dirty="0">
                <a:solidFill>
                  <a:srgbClr val="000000"/>
                </a:solidFill>
                <a:effectLst/>
                <a:latin typeface="TimesNewRomanPSMT"/>
              </a:rPr>
              <a:t> в онлайн-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NewRomanPSMT"/>
              </a:rPr>
              <a:t>режимі</a:t>
            </a:r>
            <a:r>
              <a:rPr lang="ru-RU" sz="3600" dirty="0">
                <a:solidFill>
                  <a:srgbClr val="000000"/>
                </a:solidFill>
                <a:effectLst/>
                <a:latin typeface="TimesNewRomanPSMT"/>
              </a:rPr>
              <a:t>.</a:t>
            </a:r>
            <a:br>
              <a:rPr lang="ru-RU" sz="3600" dirty="0">
                <a:solidFill>
                  <a:srgbClr val="000000"/>
                </a:solidFill>
                <a:effectLst/>
                <a:latin typeface="TimesNewRomanPSMT"/>
              </a:rPr>
            </a:b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652012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2800" b="1" dirty="0">
                <a:solidFill>
                  <a:schemeClr val="accent2">
                    <a:lumMod val="75000"/>
                  </a:schemeClr>
                </a:solidFill>
                <a:latin typeface="TimesNewRomanPSMT"/>
              </a:rPr>
              <a:t>Ефективними можуть бути розміщені на сайті 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TimesNewRomanPSMT"/>
              </a:rPr>
              <a:t>ЗДО:</a:t>
            </a:r>
          </a:p>
          <a:p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завдання і рекомендації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для батьків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щодо роботи з дітьми, відповідно до їхнього віку; створення груп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із батьками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, вихователями, психологами в соціальних мережах </a:t>
            </a:r>
            <a:r>
              <a:rPr lang="en-US" sz="2800" dirty="0" err="1">
                <a:solidFill>
                  <a:srgbClr val="000000"/>
                </a:solidFill>
                <a:latin typeface="TimesNewRomanPSMT"/>
              </a:rPr>
              <a:t>Viber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, Telegram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,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NewRomanPSMT"/>
              </a:rPr>
              <a:t>WhatsApp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тощо для отримання інформаційно-освітніх та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психолого-педагогічних послуг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; </a:t>
            </a:r>
            <a:endParaRPr lang="uk-UA" sz="2800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використання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електронних платформ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Zoom, </a:t>
            </a:r>
            <a:r>
              <a:rPr lang="en-US" sz="2800" dirty="0" err="1">
                <a:solidFill>
                  <a:srgbClr val="000000"/>
                </a:solidFill>
                <a:latin typeface="TimesNewRomanPSMT"/>
              </a:rPr>
              <a:t>GoogleMeet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, Google Classroom,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TimesNewRomanPSMT"/>
              </a:rPr>
              <a:t>Microsoft Teams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та ін.</a:t>
            </a:r>
            <a:br>
              <a:rPr lang="uk-UA" sz="2800" dirty="0">
                <a:solidFill>
                  <a:srgbClr val="000000"/>
                </a:solidFill>
                <a:latin typeface="TimesNewRomanPSMT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35664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Лист Міністерства освіти і науки України від 02.04.2022 року №1/3845-22</a:t>
            </a:r>
          </a:p>
          <a:p>
            <a:r>
              <a:rPr lang="uk-UA" sz="2800" dirty="0">
                <a:solidFill>
                  <a:srgbClr val="000000"/>
                </a:solidFill>
                <a:latin typeface="TimesNewRomanPSMT"/>
              </a:rPr>
              <a:t>«Методичні рекомендації щодо здійснення освітньої діяльності з питань</a:t>
            </a:r>
            <a:br>
              <a:rPr lang="uk-UA" sz="2800" dirty="0">
                <a:solidFill>
                  <a:srgbClr val="000000"/>
                </a:solidFill>
                <a:latin typeface="TimesNewRomanPSMT"/>
              </a:rPr>
            </a:b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дошкільної освіти на період дії правового режиму воєнного стану» (додаток 1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);</a:t>
            </a:r>
          </a:p>
          <a:p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«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Щодо </a:t>
            </a:r>
            <a:r>
              <a:rPr lang="uk-UA" sz="2800" dirty="0">
                <a:solidFill>
                  <a:srgbClr val="1D1D1B"/>
                </a:solidFill>
                <a:latin typeface="TimesNewRomanPSMT"/>
              </a:rPr>
              <a:t>здійснення заходів захисту вихованців під час освітнього процесу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в умовах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воєнного стану та надзвичайної ситуації» (додаток 2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);</a:t>
            </a:r>
          </a:p>
          <a:p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«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План дій вихователя закладу дошкільної освіти у випадку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надзвичайної ситуації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» (додаток 3).</a:t>
            </a:r>
            <a:br>
              <a:rPr lang="uk-UA" sz="2800" dirty="0">
                <a:solidFill>
                  <a:srgbClr val="000000"/>
                </a:solidFill>
                <a:latin typeface="TimesNewRomanPSMT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9994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методичні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кейси, </a:t>
            </a:r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банк розвивальних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ігор та вправ із різних напрямів виховання та розвитку </a:t>
            </a:r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дітей дошкільного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віку, відео заняття, описи та алгоритми проведення дослідів </a:t>
            </a:r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та експериментів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тощо задля організації пізнавально-дослідницької </a:t>
            </a:r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діяльності дітей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, забезпечення їхнього повноцінного розвитку.</a:t>
            </a:r>
            <a:br>
              <a:rPr lang="uk-UA" sz="2800" b="1" dirty="0">
                <a:solidFill>
                  <a:srgbClr val="000000"/>
                </a:solidFill>
                <a:latin typeface="TimesNewRomanPSMT"/>
              </a:rPr>
            </a:br>
            <a:endParaRPr lang="uk-UA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rgbClr val="000000"/>
                </a:solidFill>
                <a:effectLst/>
                <a:latin typeface="TimesNewRomanPSMT"/>
                <a:ea typeface="+mn-ea"/>
                <a:cs typeface="+mn-cs"/>
              </a:rPr>
              <a:t>На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NewRomanPSMT"/>
                <a:ea typeface="+mn-ea"/>
                <a:cs typeface="+mn-cs"/>
              </a:rPr>
              <a:t>вебресурсах</a:t>
            </a:r>
            <a:r>
              <a:rPr lang="uk-UA" sz="3600" dirty="0">
                <a:solidFill>
                  <a:srgbClr val="000000"/>
                </a:solidFill>
                <a:effectLst/>
                <a:latin typeface="TimesNewRomanPSMT"/>
                <a:ea typeface="+mn-ea"/>
                <a:cs typeface="+mn-cs"/>
              </a:rPr>
              <a:t> </a:t>
            </a:r>
            <a:r>
              <a:rPr lang="uk-UA" sz="3600" dirty="0" smtClean="0">
                <a:solidFill>
                  <a:srgbClr val="000000"/>
                </a:solidFill>
                <a:effectLst/>
                <a:latin typeface="TimesNewRomanPSMT"/>
                <a:ea typeface="+mn-ea"/>
                <a:cs typeface="+mn-cs"/>
              </a:rPr>
              <a:t>ЗДО рекомендують розміщувати: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936580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616624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imesNewRomanPSMT"/>
              </a:rPr>
              <a:t>Для </a:t>
            </a:r>
            <a:r>
              <a:rPr lang="ru-RU" sz="2800" b="1" dirty="0" err="1" smtClean="0">
                <a:solidFill>
                  <a:srgbClr val="000000"/>
                </a:solidFill>
                <a:latin typeface="TimesNewRomanPSMT"/>
              </a:rPr>
              <a:t>створення</a:t>
            </a:r>
            <a:r>
              <a:rPr lang="ru-RU" sz="2800" b="1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й </a:t>
            </a:r>
            <a:r>
              <a:rPr lang="ru-RU" sz="2800" b="1" dirty="0" err="1" smtClean="0">
                <a:solidFill>
                  <a:srgbClr val="000000"/>
                </a:solidFill>
                <a:latin typeface="TimesNewRomanPSMT"/>
              </a:rPr>
              <a:t>підтримки</a:t>
            </a:r>
            <a:r>
              <a:rPr lang="ru-RU" sz="2800" b="1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у ЗДО </a:t>
            </a:r>
            <a:r>
              <a:rPr lang="ru-RU" sz="2800" b="1" dirty="0" err="1">
                <a:solidFill>
                  <a:srgbClr val="000000"/>
                </a:solidFill>
                <a:latin typeface="TimesNewRomanPSMT"/>
              </a:rPr>
              <a:t>безпечного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NewRomanPSMT"/>
              </a:rPr>
              <a:t>психологічного</a:t>
            </a:r>
            <a:r>
              <a:rPr lang="ru-RU" sz="2800" b="1" dirty="0" smtClean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ru-RU" sz="2800" b="1" dirty="0" err="1" smtClean="0">
                <a:solidFill>
                  <a:srgbClr val="000000"/>
                </a:solidFill>
                <a:latin typeface="TimesNewRomanPSMT"/>
              </a:rPr>
              <a:t>фізичного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ru-RU" sz="2800" b="1" dirty="0" err="1">
                <a:solidFill>
                  <a:srgbClr val="000000"/>
                </a:solidFill>
                <a:latin typeface="TimesNewRomanPSMT"/>
              </a:rPr>
              <a:t>безбар’єрного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NewRomanPSMT"/>
              </a:rPr>
              <a:t>середовища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 для </a:t>
            </a:r>
            <a:r>
              <a:rPr lang="ru-RU" sz="2800" b="1" dirty="0" err="1">
                <a:solidFill>
                  <a:srgbClr val="000000"/>
                </a:solidFill>
                <a:latin typeface="TimesNewRomanPSMT"/>
              </a:rPr>
              <a:t>всіх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NewRomanPSMT"/>
              </a:rPr>
              <a:t>учасників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NewRomanPSMT"/>
              </a:rPr>
              <a:t>освітнього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NewRomanPSMT"/>
              </a:rPr>
              <a:t>процесу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NewRomanPSMT"/>
              </a:rPr>
              <a:t>иожуть</a:t>
            </a:r>
            <a:r>
              <a:rPr lang="ru-RU" sz="2800" b="1" dirty="0" smtClean="0">
                <a:solidFill>
                  <a:srgbClr val="000000"/>
                </a:solidFill>
                <a:latin typeface="TimesNewRomanPSMT"/>
              </a:rPr>
              <a:t> бути </a:t>
            </a:r>
            <a:r>
              <a:rPr lang="ru-RU" sz="2800" b="1" dirty="0" err="1" smtClean="0">
                <a:solidFill>
                  <a:srgbClr val="000000"/>
                </a:solidFill>
                <a:latin typeface="TimesNewRomanPSMT"/>
              </a:rPr>
              <a:t>використані</a:t>
            </a:r>
            <a:r>
              <a:rPr lang="ru-RU" sz="2800" b="1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NewRomanPSMT"/>
              </a:rPr>
              <a:t>матеріалами</a:t>
            </a:r>
            <a:r>
              <a:rPr lang="ru-RU" sz="2800" b="1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методичного </a:t>
            </a:r>
            <a:r>
              <a:rPr lang="ru-RU" sz="2800" b="1" dirty="0" err="1" smtClean="0">
                <a:solidFill>
                  <a:srgbClr val="000000"/>
                </a:solidFill>
                <a:latin typeface="TimesNewRomanPSMT"/>
              </a:rPr>
              <a:t>посібника</a:t>
            </a:r>
            <a:r>
              <a:rPr lang="ru-RU" sz="2800" b="1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b="1" dirty="0" smtClean="0">
                <a:solidFill>
                  <a:srgbClr val="1155CC"/>
                </a:solidFill>
                <a:latin typeface="TimesNewRomanPSMT"/>
              </a:rPr>
              <a:t>«</a:t>
            </a:r>
            <a:r>
              <a:rPr lang="ru-RU" sz="2800" b="1" dirty="0" err="1">
                <a:solidFill>
                  <a:srgbClr val="1155CC"/>
                </a:solidFill>
                <a:latin typeface="TimesNewRomanPSMT"/>
              </a:rPr>
              <a:t>Протидія</a:t>
            </a:r>
            <a:r>
              <a:rPr lang="ru-RU" sz="2800" b="1" dirty="0">
                <a:solidFill>
                  <a:srgbClr val="1155CC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1155CC"/>
                </a:solidFill>
                <a:latin typeface="TimesNewRomanPSMT"/>
              </a:rPr>
              <a:t>булінгу</a:t>
            </a:r>
            <a:r>
              <a:rPr lang="ru-RU" sz="2800" b="1" dirty="0">
                <a:solidFill>
                  <a:srgbClr val="1155CC"/>
                </a:solidFill>
                <a:latin typeface="TimesNewRomanPSMT"/>
              </a:rPr>
              <a:t> в </a:t>
            </a:r>
            <a:r>
              <a:rPr lang="ru-RU" sz="2800" b="1" dirty="0" err="1">
                <a:solidFill>
                  <a:srgbClr val="1155CC"/>
                </a:solidFill>
                <a:latin typeface="TimesNewRomanPSMT"/>
              </a:rPr>
              <a:t>закладі</a:t>
            </a:r>
            <a:r>
              <a:rPr lang="ru-RU" sz="2800" b="1" dirty="0">
                <a:solidFill>
                  <a:srgbClr val="1155CC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1155CC"/>
                </a:solidFill>
                <a:latin typeface="TimesNewRomanPSMT"/>
              </a:rPr>
              <a:t>освіти</a:t>
            </a:r>
            <a:r>
              <a:rPr lang="ru-RU" sz="2800" b="1" dirty="0">
                <a:solidFill>
                  <a:srgbClr val="1155CC"/>
                </a:solidFill>
                <a:latin typeface="TimesNewRomanPSMT"/>
              </a:rPr>
              <a:t>: </a:t>
            </a:r>
            <a:r>
              <a:rPr lang="ru-RU" sz="2800" b="1" dirty="0" err="1">
                <a:solidFill>
                  <a:srgbClr val="1155CC"/>
                </a:solidFill>
                <a:latin typeface="TimesNewRomanPSMT"/>
              </a:rPr>
              <a:t>системний</a:t>
            </a:r>
            <a:r>
              <a:rPr lang="ru-RU" sz="2800" b="1" dirty="0">
                <a:solidFill>
                  <a:srgbClr val="1155CC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1155CC"/>
                </a:solidFill>
                <a:latin typeface="TimesNewRomanPSMT"/>
              </a:rPr>
              <a:t>підхід</a:t>
            </a:r>
            <a:r>
              <a:rPr lang="ru-RU" sz="2800" b="1" dirty="0">
                <a:solidFill>
                  <a:srgbClr val="1155CC"/>
                </a:solidFill>
                <a:latin typeface="TimesNewRomanPSMT"/>
              </a:rPr>
              <a:t>»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ru-RU" sz="2800" b="1" dirty="0" err="1">
                <a:solidFill>
                  <a:srgbClr val="000000"/>
                </a:solidFill>
                <a:latin typeface="TimesNewRomanPSMT"/>
              </a:rPr>
              <a:t>порадника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latin typeface="TimesNewRomanPSMT"/>
              </a:rPr>
              <a:t>для </a:t>
            </a:r>
            <a:r>
              <a:rPr lang="ru-RU" sz="2800" b="1" dirty="0" err="1" smtClean="0">
                <a:solidFill>
                  <a:srgbClr val="000000"/>
                </a:solidFill>
                <a:latin typeface="TimesNewRomanPSMT"/>
              </a:rPr>
              <a:t>педагогів</a:t>
            </a:r>
            <a:r>
              <a:rPr lang="ru-RU" sz="2800" b="1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ЗДО </a:t>
            </a:r>
            <a:r>
              <a:rPr lang="ru-RU" sz="2800" b="1" dirty="0">
                <a:solidFill>
                  <a:srgbClr val="1155CC"/>
                </a:solidFill>
                <a:latin typeface="TimesNewRomanPSMT"/>
              </a:rPr>
              <a:t>«</a:t>
            </a:r>
            <a:r>
              <a:rPr lang="ru-RU" sz="2800" b="1" dirty="0" err="1">
                <a:solidFill>
                  <a:srgbClr val="1155CC"/>
                </a:solidFill>
                <a:latin typeface="TimesNewRomanPSMT"/>
              </a:rPr>
              <a:t>Середовище</a:t>
            </a:r>
            <a:r>
              <a:rPr lang="ru-RU" sz="2800" b="1" dirty="0">
                <a:solidFill>
                  <a:srgbClr val="1155CC"/>
                </a:solidFill>
                <a:latin typeface="TimesNewRomanPSMT"/>
              </a:rPr>
              <a:t>, </a:t>
            </a:r>
            <a:r>
              <a:rPr lang="ru-RU" sz="2800" b="1" dirty="0" err="1">
                <a:solidFill>
                  <a:srgbClr val="1155CC"/>
                </a:solidFill>
                <a:latin typeface="TimesNewRomanPSMT"/>
              </a:rPr>
              <a:t>що</a:t>
            </a:r>
            <a:r>
              <a:rPr lang="ru-RU" sz="2800" b="1" dirty="0">
                <a:solidFill>
                  <a:srgbClr val="1155CC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1155CC"/>
                </a:solidFill>
                <a:latin typeface="TimesNewRomanPSMT"/>
              </a:rPr>
              <a:t>належить</a:t>
            </a:r>
            <a:r>
              <a:rPr lang="ru-RU" sz="2800" b="1" dirty="0">
                <a:solidFill>
                  <a:srgbClr val="1155CC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1155CC"/>
                </a:solidFill>
                <a:latin typeface="TimesNewRomanPSMT"/>
              </a:rPr>
              <a:t>дітям</a:t>
            </a:r>
            <a:r>
              <a:rPr lang="ru-RU" sz="2800" b="1" dirty="0" smtClean="0">
                <a:solidFill>
                  <a:srgbClr val="1155CC"/>
                </a:solidFill>
                <a:latin typeface="TimesNewRomanPSMT"/>
              </a:rPr>
              <a:t>»</a:t>
            </a:r>
            <a:r>
              <a:rPr lang="ru-RU" sz="2800" b="1" dirty="0" smtClean="0">
                <a:solidFill>
                  <a:srgbClr val="000000"/>
                </a:solidFill>
                <a:latin typeface="TimesNewRomanPSMT"/>
              </a:rPr>
              <a:t>.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 </a:t>
            </a:r>
            <a:endParaRPr lang="uk-UA" sz="2800" dirty="0" smtClean="0">
              <a:solidFill>
                <a:srgbClr val="000000"/>
              </a:solidFill>
              <a:latin typeface="TimesNewRomanPSMT"/>
            </a:endParaRPr>
          </a:p>
          <a:p>
            <a:endParaRPr lang="uk-UA" sz="2800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Вивчати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потреби і запити батьків щодо надання освітніх </a:t>
            </a:r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послуг для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подальшого планування індивідуальної освітньої траєкторії </a:t>
            </a:r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дітей дошкільного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віку в період війни </a:t>
            </a:r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можна за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допомогою </a:t>
            </a:r>
            <a:r>
              <a:rPr lang="uk-UA" sz="2800" b="1" dirty="0" err="1">
                <a:solidFill>
                  <a:srgbClr val="000000"/>
                </a:solidFill>
                <a:latin typeface="TimesNewRomanPSMT"/>
              </a:rPr>
              <a:t>онлайн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 опитування (усного </a:t>
            </a:r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або письмового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).</a:t>
            </a:r>
            <a:br>
              <a:rPr lang="uk-UA" sz="2800" b="1" dirty="0">
                <a:solidFill>
                  <a:srgbClr val="000000"/>
                </a:solidFill>
                <a:latin typeface="TimesNewRomanPSMT"/>
              </a:rPr>
            </a:br>
            <a:r>
              <a:rPr lang="ru-RU" sz="2800" b="1" dirty="0">
                <a:solidFill>
                  <a:srgbClr val="1155CC"/>
                </a:solidFill>
                <a:latin typeface="TimesNewRomanPSMT"/>
              </a:rPr>
              <a:t/>
            </a:r>
            <a:br>
              <a:rPr lang="ru-RU" sz="2800" b="1" dirty="0">
                <a:solidFill>
                  <a:srgbClr val="1155CC"/>
                </a:solidFill>
                <a:latin typeface="TimesNewRomanPSMT"/>
              </a:rPr>
            </a:b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813625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1328"/>
            <a:ext cx="8640960" cy="4900000"/>
          </a:xfrm>
        </p:spPr>
        <p:txBody>
          <a:bodyPr>
            <a:normAutofit fontScale="85000" lnSpcReduction="20000"/>
          </a:bodyPr>
          <a:lstStyle/>
          <a:p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Такі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заняття, у разі </a:t>
            </a:r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згоди батьків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, з дітьми молодшого та середнього дошкільного віку проводяться </a:t>
            </a:r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не більше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10 хвилин, старшого дошкільного віку — 15 хвилин.</a:t>
            </a:r>
            <a:r>
              <a:rPr lang="uk-UA" sz="2400" b="1" dirty="0">
                <a:solidFill>
                  <a:srgbClr val="000000"/>
                </a:solidFill>
                <a:latin typeface="TimesNewRomanPSMT"/>
              </a:rPr>
              <a:t> </a:t>
            </a:r>
            <a:endParaRPr lang="uk-UA" sz="2400" b="1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uk-UA" sz="2400" b="1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Перевіряти технічне налаштування, обов'язково звертати увагу </a:t>
            </a:r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на налаштування </a:t>
            </a:r>
            <a:r>
              <a:rPr lang="uk-UA" sz="2800" b="1" dirty="0" err="1">
                <a:solidFill>
                  <a:srgbClr val="000000"/>
                </a:solidFill>
                <a:latin typeface="TimesNewRomanPSMT"/>
              </a:rPr>
              <a:t>веб-камери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, її необхідно встановити на рівень очей або трохи</a:t>
            </a:r>
            <a:br>
              <a:rPr lang="uk-UA" sz="2800" b="1" dirty="0">
                <a:solidFill>
                  <a:srgbClr val="000000"/>
                </a:solidFill>
                <a:latin typeface="TimesNewRomanPSMT"/>
              </a:rPr>
            </a:b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вище, адже діти повинні бачити очі педагога, важливо дивитися у камеру.</a:t>
            </a:r>
            <a:r>
              <a:rPr lang="uk-UA" sz="2400" b="1" dirty="0">
                <a:solidFill>
                  <a:srgbClr val="000000"/>
                </a:solidFill>
                <a:latin typeface="TimesNewRomanPSMT"/>
              </a:rPr>
              <a:t> </a:t>
            </a:r>
            <a:endParaRPr lang="uk-UA" sz="2400" b="1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uk-UA" sz="2400" b="1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Під час зйомки прагніть до створення коротких і </a:t>
            </a:r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дидактично продуманих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відеороликів. Два п'яти хвилинних відео будуть переглянуті </a:t>
            </a:r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з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 набагато більшою ймовірністю і корисністю, ніж одне десятихвилинне.</a:t>
            </a:r>
            <a:br>
              <a:rPr lang="uk-UA" sz="2800" b="1" dirty="0">
                <a:solidFill>
                  <a:srgbClr val="000000"/>
                </a:solidFill>
                <a:latin typeface="TimesNewRomanPSMT"/>
              </a:rPr>
            </a:br>
            <a:r>
              <a:rPr lang="uk-UA" sz="2000" dirty="0">
                <a:solidFill>
                  <a:srgbClr val="000000"/>
                </a:solidFill>
                <a:latin typeface="TrebuchetMS"/>
              </a:rPr>
              <a:t/>
            </a:r>
            <a:br>
              <a:rPr lang="uk-UA" sz="2000" dirty="0">
                <a:solidFill>
                  <a:srgbClr val="000000"/>
                </a:solidFill>
                <a:latin typeface="TrebuchetMS"/>
              </a:rPr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  <a:ea typeface="+mn-ea"/>
                <a:cs typeface="+mn-cs"/>
              </a:rPr>
              <a:t>Вихователю необхідно враховувати </a:t>
            </a:r>
            <a:r>
              <a:rPr lang="uk-UA" sz="22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  <a:ea typeface="+mn-ea"/>
                <a:cs typeface="+mn-cs"/>
              </a:rPr>
              <a:t>особливості дітей дошкільного віку під час організації </a:t>
            </a:r>
            <a:r>
              <a:rPr lang="uk-UA" sz="2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  <a:ea typeface="+mn-ea"/>
                <a:cs typeface="+mn-cs"/>
              </a:rPr>
              <a:t>освітнього </a:t>
            </a:r>
            <a:r>
              <a:rPr lang="uk-UA" sz="22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  <a:ea typeface="+mn-ea"/>
                <a:cs typeface="+mn-cs"/>
              </a:rPr>
              <a:t>процесу в дистанційному форматі</a:t>
            </a:r>
            <a:endParaRPr lang="uk-U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741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484784"/>
            <a:ext cx="8661648" cy="537321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Використовуйте режим демонстрації екрану. Простий спосіб створити</a:t>
            </a:r>
            <a:br>
              <a:rPr lang="uk-UA" sz="1800" b="1" dirty="0">
                <a:solidFill>
                  <a:srgbClr val="000000"/>
                </a:solidFill>
                <a:latin typeface="TimesNewRomanPSMT"/>
              </a:rPr>
            </a:br>
            <a:r>
              <a:rPr lang="uk-UA" sz="1800" b="1" dirty="0" err="1">
                <a:solidFill>
                  <a:srgbClr val="000000"/>
                </a:solidFill>
                <a:latin typeface="TimesNewRomanPSMT"/>
              </a:rPr>
              <a:t>відеозаняття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 — це записати показ ваших слайдів. Але не забувайте, що 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це досить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швидкий спосіб втомити дітей, якщо ви не тримаєте екран активним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. Слайди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повинні бути 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рухомими, з переходами 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і 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анімаціями, використанням курсору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миші або 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режиму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малювання, щоб виділити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, підкреслити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щось важливе на слайді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.</a:t>
            </a:r>
          </a:p>
          <a:p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Співпрацювати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та організовувати зворотний зв’язок з батьками дітей,</a:t>
            </a:r>
            <a:br>
              <a:rPr lang="uk-UA" sz="1800" b="1" dirty="0">
                <a:solidFill>
                  <a:srgbClr val="000000"/>
                </a:solidFill>
                <a:latin typeface="TimesNewRomanPSMT"/>
              </a:rPr>
            </a:b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з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питань стану здоров’я дитини, особливостей навчання, виховання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, розвитку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дітей при використанні дистанційного та змішаного 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видів комунікації.</a:t>
            </a:r>
          </a:p>
          <a:p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Результати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зворотного зв’язку сформують основу для планування</a:t>
            </a:r>
            <a:br>
              <a:rPr lang="uk-UA" sz="1800" b="1" dirty="0">
                <a:solidFill>
                  <a:srgbClr val="000000"/>
                </a:solidFill>
                <a:latin typeface="TimesNewRomanPSMT"/>
              </a:rPr>
            </a:b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консультативної та методичної допомоги батькам з різних питань 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виховання дітей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. </a:t>
            </a:r>
            <a:endParaRPr lang="uk-UA" sz="1800" b="1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Практичні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психологи мають вести постійне спостереження за 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дітьми, а вихователі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— враховувати в освітній роботі дані моніторингу 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психічного стану дітей щоб </a:t>
            </a:r>
            <a:r>
              <a:rPr lang="ru-RU" sz="1800" b="1" dirty="0" err="1" smtClean="0">
                <a:solidFill>
                  <a:srgbClr val="000000"/>
                </a:solidFill>
                <a:latin typeface="TimesNewRomanPSMT"/>
              </a:rPr>
              <a:t>організовувати</a:t>
            </a:r>
            <a:r>
              <a:rPr lang="ru-RU" sz="1800" b="1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TimesNewRomanPSMT"/>
              </a:rPr>
              <a:t>емоційнопідтримувальну</a:t>
            </a:r>
            <a:r>
              <a:rPr lang="ru-RU" sz="1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1" dirty="0" err="1" smtClean="0">
                <a:solidFill>
                  <a:srgbClr val="000000"/>
                </a:solidFill>
                <a:latin typeface="TimesNewRomanPSMT"/>
              </a:rPr>
              <a:t>мовленнєву</a:t>
            </a:r>
            <a:r>
              <a:rPr lang="ru-RU" sz="1800" b="1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TimesNewRomanPSMT"/>
              </a:rPr>
              <a:t>к</a:t>
            </a:r>
            <a:r>
              <a:rPr lang="ru-RU" sz="1800" b="1" dirty="0" err="1" smtClean="0">
                <a:solidFill>
                  <a:srgbClr val="000000"/>
                </a:solidFill>
                <a:latin typeface="TimesNewRomanPSMT"/>
              </a:rPr>
              <a:t>омунікацію</a:t>
            </a:r>
            <a:r>
              <a:rPr lang="ru-RU" sz="1800" b="1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ru-RU" sz="1800" b="1" dirty="0" err="1">
                <a:solidFill>
                  <a:srgbClr val="000000"/>
                </a:solidFill>
                <a:latin typeface="TimesNewRomanPSMT"/>
              </a:rPr>
              <a:t>використовувати</a:t>
            </a:r>
            <a:r>
              <a:rPr lang="ru-RU" sz="1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TimesNewRomanPSMT"/>
              </a:rPr>
              <a:t>індивідуально</a:t>
            </a:r>
            <a:r>
              <a:rPr lang="ru-RU" sz="1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TimesNewRomanPSMT"/>
              </a:rPr>
              <a:t>дібраний</a:t>
            </a:r>
            <a:r>
              <a:rPr lang="ru-RU" sz="1800" b="1" dirty="0">
                <a:solidFill>
                  <a:srgbClr val="000000"/>
                </a:solidFill>
                <a:latin typeface="TimesNewRomanPSMT"/>
              </a:rPr>
              <a:t> комплекс </a:t>
            </a:r>
            <a:r>
              <a:rPr lang="ru-RU" sz="1800" b="1" dirty="0" err="1" smtClean="0">
                <a:solidFill>
                  <a:srgbClr val="000000"/>
                </a:solidFill>
                <a:latin typeface="TimesNewRomanPSMT"/>
              </a:rPr>
              <a:t>технологій</a:t>
            </a:r>
            <a:r>
              <a:rPr lang="ru-RU" sz="1800" b="1" dirty="0" smtClean="0">
                <a:solidFill>
                  <a:srgbClr val="000000"/>
                </a:solidFill>
                <a:latin typeface="TimesNewRomanPSMT"/>
              </a:rPr>
              <a:t> психолого-</a:t>
            </a:r>
            <a:r>
              <a:rPr lang="ru-RU" sz="1800" b="1" dirty="0" err="1" smtClean="0">
                <a:solidFill>
                  <a:srgbClr val="000000"/>
                </a:solidFill>
                <a:latin typeface="TimesNewRomanPSMT"/>
              </a:rPr>
              <a:t>педагогічного</a:t>
            </a:r>
            <a:r>
              <a:rPr lang="ru-RU" sz="1800" b="1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TimesNewRomanPSMT"/>
              </a:rPr>
              <a:t>супроводу</a:t>
            </a:r>
            <a:r>
              <a:rPr lang="ru-RU" sz="1800" b="1" dirty="0">
                <a:solidFill>
                  <a:srgbClr val="000000"/>
                </a:solidFill>
                <a:latin typeface="TimesNewRomanPSMT"/>
              </a:rPr>
              <a:t>.</a:t>
            </a:r>
            <a:br>
              <a:rPr lang="ru-RU" sz="1800" b="1" dirty="0">
                <a:solidFill>
                  <a:srgbClr val="000000"/>
                </a:solidFill>
                <a:latin typeface="TimesNewRomanPSMT"/>
              </a:rPr>
            </a:br>
            <a:r>
              <a:rPr lang="uk-UA" sz="1800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uk-UA" sz="1800" dirty="0">
                <a:solidFill>
                  <a:srgbClr val="000000"/>
                </a:solidFill>
                <a:latin typeface="TimesNewRomanPSMT"/>
              </a:rPr>
            </a:br>
            <a:endParaRPr lang="uk-UA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200" dirty="0">
                <a:solidFill>
                  <a:srgbClr val="DA1F28">
                    <a:lumMod val="75000"/>
                  </a:srgbClr>
                </a:solidFill>
                <a:effectLst/>
                <a:latin typeface="TimesNewRomanPSMT"/>
              </a:rPr>
              <a:t>Вихователю необхідно враховувати особливості дітей дошкільного віку під час організації освітнього процесу в дистанційному форматі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5777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484784"/>
            <a:ext cx="8661648" cy="5373216"/>
          </a:xfrm>
        </p:spPr>
        <p:txBody>
          <a:bodyPr>
            <a:noAutofit/>
          </a:bodyPr>
          <a:lstStyle/>
          <a:p>
            <a:pPr lvl="0">
              <a:buClr>
                <a:srgbClr val="2DA2BF"/>
              </a:buClr>
            </a:pPr>
            <a:r>
              <a:rPr lang="uk-UA" sz="2200" b="1" dirty="0">
                <a:solidFill>
                  <a:srgbClr val="000000"/>
                </a:solidFill>
                <a:latin typeface="TimesNewRomanPSMT"/>
              </a:rPr>
              <a:t>Залучати дітей до самостійного виготовлення </a:t>
            </a:r>
            <a:r>
              <a:rPr lang="uk-UA" sz="2200" b="1" dirty="0" err="1">
                <a:solidFill>
                  <a:srgbClr val="000000"/>
                </a:solidFill>
                <a:latin typeface="TimesNewRomanPSMT"/>
              </a:rPr>
              <a:t>поробок</a:t>
            </a:r>
            <a:r>
              <a:rPr lang="uk-UA" sz="2200" b="1" dirty="0">
                <a:solidFill>
                  <a:srgbClr val="000000"/>
                </a:solidFill>
                <a:latin typeface="TimesNewRomanPSMT"/>
              </a:rPr>
              <a:t>, малюнків</a:t>
            </a:r>
            <a:r>
              <a:rPr lang="uk-UA" sz="2200" b="1" dirty="0" smtClean="0">
                <a:solidFill>
                  <a:srgbClr val="000000"/>
                </a:solidFill>
                <a:latin typeface="TimesNewRomanPSMT"/>
              </a:rPr>
              <a:t>, будь-яких </a:t>
            </a:r>
            <a:r>
              <a:rPr lang="uk-UA" sz="2200" b="1" dirty="0" err="1">
                <a:solidFill>
                  <a:srgbClr val="000000"/>
                </a:solidFill>
                <a:latin typeface="TimesNewRomanPSMT"/>
              </a:rPr>
              <a:t>проєктів</a:t>
            </a:r>
            <a:r>
              <a:rPr lang="uk-UA" sz="2200" b="1" dirty="0">
                <a:solidFill>
                  <a:srgbClr val="000000"/>
                </a:solidFill>
                <a:latin typeface="TimesNewRomanPSMT"/>
              </a:rPr>
              <a:t>, адже швидке усвідомлення результату підвищує </a:t>
            </a:r>
            <a:r>
              <a:rPr lang="uk-UA" sz="2200" b="1" dirty="0" smtClean="0">
                <a:solidFill>
                  <a:srgbClr val="000000"/>
                </a:solidFill>
                <a:latin typeface="TimesNewRomanPSMT"/>
              </a:rPr>
              <a:t>відчуття спокою </a:t>
            </a:r>
            <a:r>
              <a:rPr lang="uk-UA" sz="2200" b="1" dirty="0">
                <a:solidFill>
                  <a:srgbClr val="000000"/>
                </a:solidFill>
                <a:latin typeface="TimesNewRomanPSMT"/>
              </a:rPr>
              <a:t>і </a:t>
            </a:r>
            <a:r>
              <a:rPr lang="uk-UA" sz="2200" b="1" dirty="0" smtClean="0">
                <a:solidFill>
                  <a:srgbClr val="000000"/>
                </a:solidFill>
                <a:latin typeface="TimesNewRomanPSMT"/>
              </a:rPr>
              <a:t>сили.</a:t>
            </a:r>
          </a:p>
          <a:p>
            <a:pPr lvl="0">
              <a:buClr>
                <a:srgbClr val="2DA2BF"/>
              </a:buClr>
            </a:pPr>
            <a:r>
              <a:rPr lang="uk-UA" sz="2200" b="1" dirty="0" smtClean="0">
                <a:solidFill>
                  <a:srgbClr val="000000"/>
                </a:solidFill>
                <a:latin typeface="TimesNewRomanPSMT"/>
              </a:rPr>
              <a:t>Спостерігати </a:t>
            </a:r>
            <a:r>
              <a:rPr lang="uk-UA" sz="2200" b="1" dirty="0">
                <a:solidFill>
                  <a:srgbClr val="000000"/>
                </a:solidFill>
                <a:latin typeface="TimesNewRomanPSMT"/>
              </a:rPr>
              <a:t>за поведінкою дитини. У разі регресивного </a:t>
            </a:r>
            <a:r>
              <a:rPr lang="uk-UA" sz="2200" b="1" dirty="0" smtClean="0">
                <a:solidFill>
                  <a:srgbClr val="000000"/>
                </a:solidFill>
                <a:latin typeface="TimesNewRomanPSMT"/>
              </a:rPr>
              <a:t>стану (</a:t>
            </a:r>
            <a:r>
              <a:rPr lang="uk-UA" sz="2200" b="1" dirty="0" err="1">
                <a:solidFill>
                  <a:srgbClr val="000000"/>
                </a:solidFill>
                <a:latin typeface="TimesNewRomanPSMT"/>
              </a:rPr>
              <a:t>відкатування</a:t>
            </a:r>
            <a:r>
              <a:rPr lang="uk-UA" sz="2200" b="1" dirty="0">
                <a:solidFill>
                  <a:srgbClr val="000000"/>
                </a:solidFill>
                <a:latin typeface="TimesNewRomanPSMT"/>
              </a:rPr>
              <a:t> в поведінці та реакціях до більш раннього віку) </a:t>
            </a:r>
            <a:r>
              <a:rPr lang="uk-UA" sz="2200" b="1" dirty="0" smtClean="0">
                <a:solidFill>
                  <a:srgbClr val="000000"/>
                </a:solidFill>
                <a:latin typeface="TimesNewRomanPSMT"/>
              </a:rPr>
              <a:t>доречними будуть </a:t>
            </a:r>
            <a:r>
              <a:rPr lang="uk-UA" sz="2200" b="1" dirty="0">
                <a:solidFill>
                  <a:srgbClr val="000000"/>
                </a:solidFill>
                <a:latin typeface="TimesNewRomanPSMT"/>
              </a:rPr>
              <a:t>тілесні ігри та </a:t>
            </a:r>
            <a:r>
              <a:rPr lang="uk-UA" sz="2200" b="1" dirty="0" smtClean="0">
                <a:solidFill>
                  <a:srgbClr val="000000"/>
                </a:solidFill>
                <a:latin typeface="TimesNewRomanPSMT"/>
              </a:rPr>
              <a:t>вправи. </a:t>
            </a:r>
          </a:p>
          <a:p>
            <a:pPr lvl="0">
              <a:buClr>
                <a:srgbClr val="2DA2BF"/>
              </a:buClr>
            </a:pPr>
            <a:r>
              <a:rPr lang="uk-UA" sz="2200" b="1" dirty="0" smtClean="0">
                <a:solidFill>
                  <a:srgbClr val="000000"/>
                </a:solidFill>
                <a:latin typeface="TimesNewRomanPSMT"/>
              </a:rPr>
              <a:t>Організовувати </a:t>
            </a:r>
            <a:r>
              <a:rPr lang="uk-UA" sz="2200" b="1" dirty="0">
                <a:solidFill>
                  <a:srgbClr val="000000"/>
                </a:solidFill>
                <a:latin typeface="TimesNewRomanPSMT"/>
              </a:rPr>
              <a:t>педагогічний супровід дітей дошкільного віку</a:t>
            </a:r>
            <a:r>
              <a:rPr lang="uk-UA" sz="2200" b="1" dirty="0" smtClean="0">
                <a:solidFill>
                  <a:srgbClr val="000000"/>
                </a:solidFill>
                <a:latin typeface="TimesNewRomanPSMT"/>
              </a:rPr>
              <a:t>, дітей </a:t>
            </a:r>
            <a:r>
              <a:rPr lang="uk-UA" sz="2200" b="1" dirty="0">
                <a:solidFill>
                  <a:srgbClr val="000000"/>
                </a:solidFill>
                <a:latin typeface="TimesNewRomanPSMT"/>
              </a:rPr>
              <a:t>з особливими освітніми потребами та їхніх батьків щодо </a:t>
            </a:r>
            <a:r>
              <a:rPr lang="uk-UA" sz="2200" b="1" dirty="0" smtClean="0">
                <a:solidFill>
                  <a:srgbClr val="000000"/>
                </a:solidFill>
                <a:latin typeface="TimesNewRomanPSMT"/>
              </a:rPr>
              <a:t>формування навичок </a:t>
            </a:r>
            <a:r>
              <a:rPr lang="uk-UA" sz="2200" b="1" dirty="0">
                <a:solidFill>
                  <a:srgbClr val="000000"/>
                </a:solidFill>
                <a:latin typeface="TimesNewRomanPSMT"/>
              </a:rPr>
              <a:t>безпечної поведінки, </a:t>
            </a:r>
            <a:r>
              <a:rPr lang="uk-UA" sz="2200" b="1" dirty="0" err="1">
                <a:solidFill>
                  <a:srgbClr val="000000"/>
                </a:solidFill>
                <a:latin typeface="TimesNewRomanPSMT"/>
              </a:rPr>
              <a:t>стресостійкості</a:t>
            </a:r>
            <a:r>
              <a:rPr lang="uk-UA" sz="2200" b="1" dirty="0">
                <a:solidFill>
                  <a:srgbClr val="000000"/>
                </a:solidFill>
                <a:latin typeface="TimesNewRomanPSMT"/>
              </a:rPr>
              <a:t>, збереження фізичного</a:t>
            </a:r>
            <a:r>
              <a:rPr lang="uk-UA" sz="2200" b="1" dirty="0" smtClean="0">
                <a:solidFill>
                  <a:srgbClr val="000000"/>
                </a:solidFill>
                <a:latin typeface="TimesNewRomanPSMT"/>
              </a:rPr>
              <a:t>, психологічного</a:t>
            </a:r>
            <a:r>
              <a:rPr lang="uk-UA" sz="2200" b="1" dirty="0">
                <a:solidFill>
                  <a:srgbClr val="000000"/>
                </a:solidFill>
                <a:latin typeface="TimesNewRomanPSMT"/>
              </a:rPr>
              <a:t>, емоційного здоров’я із застосуванням освітнього </a:t>
            </a:r>
            <a:r>
              <a:rPr lang="uk-UA" sz="2200" b="1" dirty="0" smtClean="0">
                <a:solidFill>
                  <a:srgbClr val="000000"/>
                </a:solidFill>
                <a:latin typeface="TimesNewRomanPSMT"/>
              </a:rPr>
              <a:t>процесу.</a:t>
            </a:r>
            <a:r>
              <a:rPr lang="uk-UA" sz="2200" b="1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uk-UA" sz="2200" b="1" dirty="0">
                <a:solidFill>
                  <a:srgbClr val="000000"/>
                </a:solidFill>
                <a:latin typeface="TimesNewRomanPSMT"/>
              </a:rPr>
            </a:br>
            <a:endParaRPr lang="uk-UA" sz="2200" b="1" dirty="0">
              <a:solidFill>
                <a:prstClr val="black"/>
              </a:solidFill>
            </a:endParaRPr>
          </a:p>
          <a:p>
            <a:r>
              <a:rPr lang="ru-RU" sz="1800" b="1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ru-RU" sz="1800" b="1" dirty="0">
                <a:solidFill>
                  <a:srgbClr val="000000"/>
                </a:solidFill>
                <a:latin typeface="TimesNewRomanPSMT"/>
              </a:rPr>
            </a:br>
            <a:r>
              <a:rPr lang="uk-UA" sz="1800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uk-UA" sz="1800" dirty="0">
                <a:solidFill>
                  <a:srgbClr val="000000"/>
                </a:solidFill>
                <a:latin typeface="TimesNewRomanPSMT"/>
              </a:rPr>
            </a:br>
            <a:endParaRPr lang="uk-UA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200" dirty="0">
                <a:solidFill>
                  <a:srgbClr val="DA1F28">
                    <a:lumMod val="75000"/>
                  </a:srgbClr>
                </a:solidFill>
                <a:effectLst/>
                <a:latin typeface="TimesNewRomanPSMT"/>
              </a:rPr>
              <a:t>Вихователю необхідно враховувати особливості дітей дошкільного віку під час організації освітнього процесу в дистанційному форматі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482098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02190"/>
            <a:ext cx="8856984" cy="5039177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uk-UA" sz="8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створення інклюзивного освітнього </a:t>
            </a:r>
            <a:r>
              <a:rPr lang="uk-UA" sz="8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простору;</a:t>
            </a:r>
          </a:p>
          <a:p>
            <a:pPr>
              <a:lnSpc>
                <a:spcPct val="120000"/>
              </a:lnSpc>
            </a:pPr>
            <a:r>
              <a:rPr lang="ru-RU" sz="8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8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проєктування</a:t>
            </a:r>
            <a:r>
              <a:rPr lang="ru-RU" sz="8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8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8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8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8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8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8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освітніми</a:t>
            </a:r>
            <a:r>
              <a:rPr lang="ru-RU" sz="8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потребами </a:t>
            </a:r>
            <a:r>
              <a:rPr lang="ru-RU" sz="8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8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здійснюватися</a:t>
            </a:r>
            <a:r>
              <a:rPr lang="ru-RU" sz="8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8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8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рекомендацій</a:t>
            </a:r>
            <a:r>
              <a:rPr lang="ru-RU" sz="8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8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подані</a:t>
            </a:r>
            <a:r>
              <a:rPr lang="ru-RU" sz="8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8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пораднику</a:t>
            </a:r>
            <a:r>
              <a:rPr lang="ru-RU" sz="8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8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педагогів</a:t>
            </a:r>
            <a:r>
              <a:rPr lang="ru-RU" sz="8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ЗДО </a:t>
            </a:r>
            <a:r>
              <a:rPr lang="ru-RU" sz="8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Середовище</a:t>
            </a:r>
            <a:r>
              <a:rPr lang="ru-RU" sz="8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8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sz="8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дітям</a:t>
            </a:r>
            <a:r>
              <a:rPr lang="ru-RU" sz="8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8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ru-RU" sz="8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8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8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8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психолого-</a:t>
            </a:r>
            <a:r>
              <a:rPr lang="ru-RU" sz="8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8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86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корекційно-розвиткових</a:t>
            </a:r>
            <a:r>
              <a:rPr lang="ru-RU" sz="8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6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8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uk-UA" sz="8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8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>
                <a:solidFill>
                  <a:srgbClr val="000000"/>
                </a:solidFill>
                <a:latin typeface="TimesNewRomanPS-ItalicMT"/>
              </a:rPr>
              <a:t/>
            </a:r>
            <a:br>
              <a:rPr lang="uk-UA" sz="2800" dirty="0">
                <a:solidFill>
                  <a:srgbClr val="000000"/>
                </a:solidFill>
                <a:latin typeface="TimesNewRomanPS-ItalicMT"/>
              </a:rPr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rgbClr val="000000"/>
                </a:solidFill>
                <a:effectLst/>
                <a:latin typeface="TimesNewRomanPSMT"/>
              </a:rPr>
              <a:t/>
            </a:r>
            <a:br>
              <a:rPr lang="uk-UA" sz="2800" dirty="0" smtClean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Необхідними </a:t>
            </a:r>
            <a:r>
              <a:rPr lang="uk-UA" sz="28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умовами якісної інклюзивної освіти, зокрема в </a:t>
            </a: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умовах дистанційної </a:t>
            </a:r>
            <a:r>
              <a:rPr lang="uk-UA" sz="28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взаємодії є:</a:t>
            </a:r>
            <a:br>
              <a:rPr lang="uk-UA" sz="28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</a:br>
            <a:endParaRPr lang="uk-UA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371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81328"/>
            <a:ext cx="8856984" cy="526004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uk-UA" sz="8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8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забезпечення партнерства вихователя й асистента вихователя</a:t>
            </a:r>
            <a:r>
              <a:rPr lang="uk-UA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(складання графіку роботи; підбір базових інструментів та платформ </a:t>
            </a:r>
            <a:r>
              <a:rPr lang="uk-UA" sz="8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створення </a:t>
            </a:r>
            <a:r>
              <a:rPr lang="uk-UA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комунікативного простору; </a:t>
            </a:r>
            <a:r>
              <a:rPr lang="uk-UA" sz="8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планування </a:t>
            </a:r>
            <a:r>
              <a:rPr lang="uk-UA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освітнього процесу </a:t>
            </a:r>
            <a:r>
              <a:rPr lang="uk-UA" sz="8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 режимних </a:t>
            </a:r>
            <a:r>
              <a:rPr lang="uk-UA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моментів, підготовка, </a:t>
            </a:r>
            <a:r>
              <a:rPr lang="uk-UA" sz="8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адаптації</a:t>
            </a:r>
            <a:r>
              <a:rPr lang="uk-UA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8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наповнення     освітнього середовища</a:t>
            </a:r>
            <a:r>
              <a:rPr lang="uk-UA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зокрема й </a:t>
            </a:r>
            <a:r>
              <a:rPr lang="uk-UA" sz="8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uk-UA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8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присутність </a:t>
            </a:r>
            <a:r>
              <a:rPr lang="uk-UA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під час </a:t>
            </a:r>
            <a:r>
              <a:rPr lang="uk-UA" sz="8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онлайн-занять</a:t>
            </a:r>
            <a:r>
              <a:rPr lang="uk-UA" sz="8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у тому числі </a:t>
            </a:r>
            <a:r>
              <a:rPr lang="uk-UA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й з </a:t>
            </a:r>
            <a:r>
              <a:rPr lang="uk-UA" sz="8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метою здійснення </a:t>
            </a:r>
            <a:r>
              <a:rPr lang="uk-UA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спостережень </a:t>
            </a:r>
            <a:r>
              <a:rPr lang="uk-UA" sz="8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 фіксування </a:t>
            </a:r>
            <a:r>
              <a:rPr lang="uk-UA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результатів у </a:t>
            </a:r>
            <a:r>
              <a:rPr lang="uk-UA" sz="8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журналі </a:t>
            </a:r>
            <a:r>
              <a:rPr lang="ru-RU" sz="8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спостережень</a:t>
            </a:r>
            <a:r>
              <a:rPr lang="ru-RU" sz="8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(форма </a:t>
            </a:r>
            <a:r>
              <a:rPr lang="ru-RU" sz="8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8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довільна</a:t>
            </a:r>
            <a:r>
              <a:rPr lang="ru-RU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8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ЗДО</a:t>
            </a:r>
            <a:r>
              <a:rPr lang="ru-RU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8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uk-UA" sz="8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8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здійснення моніторингу виконання індивідуальної програми розвитку </a:t>
            </a:r>
            <a:r>
              <a:rPr lang="uk-UA" sz="8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 задоволення </a:t>
            </a:r>
            <a:r>
              <a:rPr lang="uk-UA" sz="8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особливих освітніх потреб дітей в умовах дистанційної освіти</a:t>
            </a:r>
            <a:r>
              <a:rPr lang="uk-UA" sz="8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8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синхронне </a:t>
            </a:r>
            <a:r>
              <a:rPr lang="uk-UA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спостереження за процесом виконання дитиною завдання, </a:t>
            </a:r>
            <a:r>
              <a:rPr lang="uk-UA" sz="8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рівнем самостійності </a:t>
            </a:r>
            <a:r>
              <a:rPr lang="uk-UA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 труднощами, які в неї виникають, участь батьків та ін. </a:t>
            </a:r>
            <a:r>
              <a:rPr lang="uk-UA" sz="8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Такі фрагменти </a:t>
            </a:r>
            <a:r>
              <a:rPr lang="uk-UA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надаються за попередньою погодженістю між батьками </a:t>
            </a:r>
            <a:r>
              <a:rPr lang="uk-UA" sz="8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 педагогами</a:t>
            </a:r>
            <a:r>
              <a:rPr lang="uk-UA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Забороняється поширення та демонстрування фрагментів </a:t>
            </a:r>
            <a:r>
              <a:rPr lang="uk-UA" sz="8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іншим особам </a:t>
            </a:r>
            <a:r>
              <a:rPr lang="uk-UA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 дозволу батьків.</a:t>
            </a:r>
            <a:br>
              <a:rPr lang="uk-UA" sz="8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>
                <a:solidFill>
                  <a:srgbClr val="000000"/>
                </a:solidFill>
                <a:latin typeface="TimesNewRomanPS-ItalicMT"/>
              </a:rPr>
              <a:t/>
            </a:r>
            <a:br>
              <a:rPr lang="uk-UA" sz="2800" dirty="0">
                <a:solidFill>
                  <a:srgbClr val="000000"/>
                </a:solidFill>
                <a:latin typeface="TimesNewRomanPS-ItalicMT"/>
              </a:rPr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rgbClr val="000000"/>
                </a:solidFill>
                <a:effectLst/>
                <a:latin typeface="TimesNewRomanPSMT"/>
              </a:rPr>
              <a:t/>
            </a:r>
            <a:br>
              <a:rPr lang="uk-UA" sz="2800" dirty="0" smtClean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Необхідними </a:t>
            </a:r>
            <a:r>
              <a:rPr lang="uk-UA" sz="28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умовами якісної інклюзивної освіти, зокрема в </a:t>
            </a: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умовах дистанційної </a:t>
            </a:r>
            <a:r>
              <a:rPr lang="uk-UA" sz="28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взаємодії є:</a:t>
            </a:r>
            <a:br>
              <a:rPr lang="uk-UA" sz="28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</a:br>
            <a:endParaRPr lang="uk-UA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5811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1. Співпрацювати з педагогічними працівниками ЗДО щодо 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організації освітнього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процесу дітей дошкільного віку в дистанційному форматі 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в умовах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війни. </a:t>
            </a:r>
            <a:endParaRPr lang="uk-UA" sz="1800" b="1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2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. Підтримувати зв’язок з вихователями щодо місця перебування та 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стану здоров’я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дитини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.</a:t>
            </a:r>
          </a:p>
          <a:p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3. Відстежувати негативні наслідки пережитих </a:t>
            </a:r>
            <a:r>
              <a:rPr lang="uk-UA" sz="1800" b="1" dirty="0" err="1">
                <a:solidFill>
                  <a:srgbClr val="000000"/>
                </a:solidFill>
                <a:latin typeface="TimesNewRomanPSMT"/>
              </a:rPr>
              <a:t>психотравмуючих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 подій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. Вони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можуть проявлятися не одразу, тому дорослі, вихователі та батьки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, мають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постійно 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звертати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увагу 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на збудливість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, тривожність, агресивність, 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заглиблення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в себе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.</a:t>
            </a:r>
          </a:p>
          <a:p>
            <a:pPr marL="109728" indent="0">
              <a:buNone/>
            </a:pP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    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Також слід 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уважно стежити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за здоров’ям дітей, зокрема сном, 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  </a:t>
            </a:r>
          </a:p>
          <a:p>
            <a:pPr marL="109728" indent="0">
              <a:buNone/>
            </a:pP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   апетитом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, настроєм, 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частотністю вередування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, наріканнями на 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 </a:t>
            </a:r>
          </a:p>
          <a:p>
            <a:pPr marL="109728" indent="0">
              <a:buNone/>
            </a:pP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   головний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біль 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тощо. Такі </a:t>
            </a: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>показники </a:t>
            </a:r>
            <a:r>
              <a:rPr lang="uk-UA" sz="1800" b="1" dirty="0" smtClean="0">
                <a:solidFill>
                  <a:srgbClr val="000000"/>
                </a:solidFill>
                <a:latin typeface="TimesNewRomanPSMT"/>
              </a:rPr>
              <a:t>загального </a:t>
            </a:r>
            <a:r>
              <a:rPr lang="ru-RU" sz="1800" b="1" dirty="0">
                <a:solidFill>
                  <a:srgbClr val="000000"/>
                </a:solidFill>
                <a:latin typeface="TimesNewRomanPSMT"/>
              </a:rPr>
              <a:t>стану </a:t>
            </a:r>
            <a:r>
              <a:rPr lang="ru-RU" sz="1800" b="1" dirty="0" err="1">
                <a:solidFill>
                  <a:srgbClr val="000000"/>
                </a:solidFill>
                <a:latin typeface="TimesNewRomanPSMT"/>
              </a:rPr>
              <a:t>здоров’я</a:t>
            </a:r>
            <a:r>
              <a:rPr lang="ru-RU" sz="1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TimesNewRomanPSMT"/>
              </a:rPr>
              <a:t>  </a:t>
            </a:r>
          </a:p>
          <a:p>
            <a:pPr marL="109728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TimesNewRomanPSMT"/>
              </a:rPr>
              <a:t>   </a:t>
            </a:r>
            <a:r>
              <a:rPr lang="ru-RU" sz="1800" b="1" dirty="0" err="1" smtClean="0">
                <a:solidFill>
                  <a:srgbClr val="000000"/>
                </a:solidFill>
                <a:latin typeface="TimesNewRomanPSMT"/>
              </a:rPr>
              <a:t>дітей</a:t>
            </a:r>
            <a:r>
              <a:rPr lang="ru-RU" sz="1800" b="1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1" dirty="0" err="1" smtClean="0">
                <a:solidFill>
                  <a:srgbClr val="000000"/>
                </a:solidFill>
                <a:latin typeface="TimesNewRomanPSMT"/>
              </a:rPr>
              <a:t>переважно</a:t>
            </a:r>
            <a:r>
              <a:rPr lang="ru-RU" sz="1800" b="1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1" dirty="0">
                <a:solidFill>
                  <a:srgbClr val="000000"/>
                </a:solidFill>
                <a:latin typeface="TimesNewRomanPSMT"/>
              </a:rPr>
              <a:t>є </a:t>
            </a:r>
            <a:r>
              <a:rPr lang="ru-RU" sz="1800" b="1" dirty="0" err="1">
                <a:solidFill>
                  <a:srgbClr val="000000"/>
                </a:solidFill>
                <a:latin typeface="TimesNewRomanPSMT"/>
              </a:rPr>
              <a:t>об’єктивними</a:t>
            </a:r>
            <a:r>
              <a:rPr lang="ru-RU" sz="1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TimesNewRomanPSMT"/>
              </a:rPr>
              <a:t>показниками</a:t>
            </a:r>
            <a:r>
              <a:rPr lang="ru-RU" sz="1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TimesNewRomanPSMT"/>
              </a:rPr>
              <a:t>втоми</a:t>
            </a:r>
            <a:r>
              <a:rPr lang="ru-RU" sz="1800" b="1" dirty="0" smtClean="0">
                <a:solidFill>
                  <a:srgbClr val="000000"/>
                </a:solidFill>
                <a:latin typeface="TimesNewRomanPSMT"/>
              </a:rPr>
              <a:t>,  </a:t>
            </a:r>
          </a:p>
          <a:p>
            <a:pPr marL="109728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TimesNewRomanPSMT"/>
              </a:rPr>
              <a:t>   </a:t>
            </a:r>
            <a:r>
              <a:rPr lang="ru-RU" sz="1800" b="1" dirty="0" err="1" smtClean="0">
                <a:solidFill>
                  <a:srgbClr val="000000"/>
                </a:solidFill>
                <a:latin typeface="TimesNewRomanPSMT"/>
              </a:rPr>
              <a:t>перевантаження</a:t>
            </a:r>
            <a:r>
              <a:rPr lang="ru-RU" sz="1800" b="1" dirty="0" smtClean="0">
                <a:solidFill>
                  <a:srgbClr val="000000"/>
                </a:solidFill>
                <a:latin typeface="TimesNewRomanPSMT"/>
              </a:rPr>
              <a:t>,     </a:t>
            </a:r>
            <a:r>
              <a:rPr lang="ru-RU" sz="1800" b="1" dirty="0" err="1" smtClean="0">
                <a:solidFill>
                  <a:srgbClr val="000000"/>
                </a:solidFill>
                <a:latin typeface="TimesNewRomanPSMT"/>
              </a:rPr>
              <a:t>хвилювання</a:t>
            </a:r>
            <a:r>
              <a:rPr lang="ru-RU" sz="1800" b="1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ru-RU" sz="1800" b="1" dirty="0" err="1">
                <a:solidFill>
                  <a:srgbClr val="000000"/>
                </a:solidFill>
                <a:latin typeface="TimesNewRomanPSMT"/>
              </a:rPr>
              <a:t>страхів</a:t>
            </a:r>
            <a:r>
              <a:rPr lang="ru-RU" sz="1800" b="1" dirty="0">
                <a:solidFill>
                  <a:srgbClr val="000000"/>
                </a:solidFill>
                <a:latin typeface="TimesNewRomanPSMT"/>
              </a:rPr>
              <a:t> та </a:t>
            </a:r>
            <a:r>
              <a:rPr lang="ru-RU" sz="1800" b="1" dirty="0" err="1">
                <a:solidFill>
                  <a:srgbClr val="000000"/>
                </a:solidFill>
                <a:latin typeface="TimesNewRomanPSMT"/>
              </a:rPr>
              <a:t>проявами</a:t>
            </a:r>
            <a:r>
              <a:rPr lang="ru-RU" sz="1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TimesNewRomanPSMT"/>
              </a:rPr>
              <a:t>наслідків</a:t>
            </a:r>
            <a:r>
              <a:rPr lang="ru-RU" sz="1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TimesNewRomanPSMT"/>
              </a:rPr>
              <a:t>                   </a:t>
            </a:r>
          </a:p>
          <a:p>
            <a:pPr marL="109728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TimesNewRomanPSMT"/>
              </a:rPr>
              <a:t>               </a:t>
            </a:r>
            <a:r>
              <a:rPr lang="ru-RU" sz="1800" b="1" dirty="0" err="1" smtClean="0">
                <a:solidFill>
                  <a:srgbClr val="000000"/>
                </a:solidFill>
                <a:latin typeface="TimesNewRomanPSMT"/>
              </a:rPr>
              <a:t>психотравми</a:t>
            </a:r>
            <a:r>
              <a:rPr lang="ru-RU" sz="1800" b="1" dirty="0">
                <a:solidFill>
                  <a:srgbClr val="000000"/>
                </a:solidFill>
                <a:latin typeface="TimesNewRomanPSMT"/>
              </a:rPr>
              <a:t>.</a:t>
            </a:r>
            <a:br>
              <a:rPr lang="ru-RU" sz="1800" b="1" dirty="0">
                <a:solidFill>
                  <a:srgbClr val="000000"/>
                </a:solidFill>
                <a:latin typeface="TimesNewRomanPSMT"/>
              </a:rPr>
            </a:br>
            <a:r>
              <a:rPr lang="uk-UA" sz="1800" b="1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uk-UA" sz="1800" b="1" dirty="0">
                <a:solidFill>
                  <a:srgbClr val="000000"/>
                </a:solidFill>
                <a:latin typeface="TimesNewRomanPSMT"/>
              </a:rPr>
            </a:br>
            <a:endParaRPr lang="uk-UA" sz="1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400" dirty="0" smtClean="0">
                <a:solidFill>
                  <a:srgbClr val="000000"/>
                </a:solidFill>
                <a:effectLst/>
                <a:latin typeface="TimesNewRomanPS-BoldMT"/>
              </a:rPr>
              <a:t/>
            </a:r>
            <a:br>
              <a:rPr lang="uk-UA" sz="4400" dirty="0" smtClean="0">
                <a:solidFill>
                  <a:srgbClr val="000000"/>
                </a:solidFill>
                <a:effectLst/>
                <a:latin typeface="TimesNewRomanPS-BoldMT"/>
              </a:rPr>
            </a:br>
            <a:r>
              <a:rPr lang="uk-UA" sz="4400" dirty="0">
                <a:solidFill>
                  <a:srgbClr val="000000"/>
                </a:solidFill>
                <a:effectLst/>
                <a:latin typeface="TimesNewRomanPS-BoldMT"/>
              </a:rPr>
              <a:t/>
            </a:r>
            <a:br>
              <a:rPr lang="uk-UA" sz="4400" dirty="0">
                <a:solidFill>
                  <a:srgbClr val="000000"/>
                </a:solidFill>
                <a:effectLst/>
                <a:latin typeface="TimesNewRomanPS-BoldMT"/>
              </a:rPr>
            </a:br>
            <a:r>
              <a:rPr lang="uk-UA" sz="44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  <a:t>Рекомендації </a:t>
            </a:r>
            <a:r>
              <a:rPr lang="uk-UA" sz="44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  <a:t>для батьків вихованців</a:t>
            </a:r>
            <a:br>
              <a:rPr lang="uk-UA" sz="44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</a:br>
            <a:r>
              <a:rPr lang="uk-UA" sz="4400" dirty="0">
                <a:solidFill>
                  <a:srgbClr val="000000"/>
                </a:solidFill>
                <a:effectLst/>
                <a:latin typeface="TimesNewRomanPS-BoldMT"/>
              </a:rPr>
              <a:t/>
            </a:r>
            <a:br>
              <a:rPr lang="uk-UA" sz="4400" dirty="0">
                <a:solidFill>
                  <a:srgbClr val="000000"/>
                </a:solidFill>
                <a:effectLst/>
                <a:latin typeface="TimesNewRomanPS-BoldMT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25238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517232"/>
          </a:xfrm>
        </p:spPr>
        <p:txBody>
          <a:bodyPr>
            <a:normAutofit fontScale="62500" lnSpcReduction="20000"/>
          </a:bodyPr>
          <a:lstStyle/>
          <a:p>
            <a:r>
              <a:rPr lang="uk-UA" sz="3200" dirty="0" smtClean="0">
                <a:solidFill>
                  <a:srgbClr val="000000"/>
                </a:solidFill>
                <a:latin typeface="TimesNewRomanPSMT"/>
              </a:rPr>
              <a:t>Пам’ятати</a:t>
            </a:r>
            <a:r>
              <a:rPr lang="uk-UA" sz="3200" dirty="0">
                <a:solidFill>
                  <a:srgbClr val="000000"/>
                </a:solidFill>
                <a:latin typeface="TimesNewRomanPSMT"/>
              </a:rPr>
              <a:t>, що щоденне спілкування та спільне проведення </a:t>
            </a:r>
            <a:r>
              <a:rPr lang="uk-UA" sz="3200" dirty="0" smtClean="0">
                <a:solidFill>
                  <a:srgbClr val="000000"/>
                </a:solidFill>
                <a:latin typeface="TimesNewRomanPSMT"/>
              </a:rPr>
              <a:t>вільного часу </a:t>
            </a:r>
            <a:r>
              <a:rPr lang="uk-UA" sz="3200" dirty="0">
                <a:solidFill>
                  <a:srgbClr val="000000"/>
                </a:solidFill>
                <a:latin typeface="TimesNewRomanPSMT"/>
              </a:rPr>
              <a:t>з дитиною є запорукою її успішного подальшого майбутнього. Для </a:t>
            </a:r>
            <a:r>
              <a:rPr lang="uk-UA" sz="3200" dirty="0" smtClean="0">
                <a:solidFill>
                  <a:srgbClr val="000000"/>
                </a:solidFill>
                <a:latin typeface="TimesNewRomanPSMT"/>
              </a:rPr>
              <a:t>дітей надзвичайно </a:t>
            </a:r>
            <a:r>
              <a:rPr lang="uk-UA" sz="3200" dirty="0">
                <a:solidFill>
                  <a:srgbClr val="000000"/>
                </a:solidFill>
                <a:latin typeface="TimesNewRomanPSMT"/>
              </a:rPr>
              <a:t>важливо відчувати повну емоційну присутність батьків. </a:t>
            </a:r>
            <a:r>
              <a:rPr lang="uk-UA" sz="3200" dirty="0" smtClean="0">
                <a:solidFill>
                  <a:srgbClr val="000000"/>
                </a:solidFill>
                <a:latin typeface="TimesNewRomanPSMT"/>
              </a:rPr>
              <a:t>Використовувати платформу розвитку </a:t>
            </a:r>
            <a:r>
              <a:rPr lang="uk-UA" sz="3200" dirty="0">
                <a:solidFill>
                  <a:srgbClr val="000000"/>
                </a:solidFill>
                <a:latin typeface="TimesNewRomanPSMT"/>
              </a:rPr>
              <a:t>дошкільнят </a:t>
            </a:r>
            <a:r>
              <a:rPr lang="uk-UA" sz="3200" dirty="0">
                <a:solidFill>
                  <a:srgbClr val="0000CC"/>
                </a:solidFill>
                <a:latin typeface="TimesNewRomanPSMT"/>
              </a:rPr>
              <a:t>НУМО</a:t>
            </a:r>
            <a:r>
              <a:rPr lang="uk-UA" sz="3200" dirty="0">
                <a:solidFill>
                  <a:srgbClr val="000000"/>
                </a:solidFill>
                <a:latin typeface="TimesNewRomanPSMT"/>
              </a:rPr>
              <a:t>, а також </a:t>
            </a:r>
            <a:r>
              <a:rPr lang="uk-UA" sz="3200" dirty="0" smtClean="0">
                <a:solidFill>
                  <a:srgbClr val="000000"/>
                </a:solidFill>
                <a:latin typeface="TimesNewRomanPSMT"/>
              </a:rPr>
              <a:t>сайт </a:t>
            </a:r>
            <a:r>
              <a:rPr lang="uk-UA" sz="3200" dirty="0">
                <a:solidFill>
                  <a:srgbClr val="000000"/>
                </a:solidFill>
                <a:latin typeface="TimesNewRomanPSMT"/>
              </a:rPr>
              <a:t>МОН </a:t>
            </a:r>
            <a:r>
              <a:rPr lang="uk-UA" sz="3200" dirty="0">
                <a:solidFill>
                  <a:srgbClr val="0000FF"/>
                </a:solidFill>
                <a:latin typeface="TimesNewRomanPSMT"/>
              </a:rPr>
              <a:t>«Сучасне </a:t>
            </a:r>
            <a:r>
              <a:rPr lang="uk-UA" sz="3200" dirty="0" err="1">
                <a:solidFill>
                  <a:srgbClr val="0000FF"/>
                </a:solidFill>
                <a:latin typeface="TimesNewRomanPSMT"/>
              </a:rPr>
              <a:t>дошкілля</a:t>
            </a:r>
            <a:r>
              <a:rPr lang="uk-UA" sz="3200" dirty="0">
                <a:solidFill>
                  <a:srgbClr val="0000FF"/>
                </a:solidFill>
                <a:latin typeface="TimesNewRomanPSMT"/>
              </a:rPr>
              <a:t> </a:t>
            </a:r>
            <a:r>
              <a:rPr lang="uk-UA" sz="3200" dirty="0" smtClean="0">
                <a:solidFill>
                  <a:srgbClr val="0000FF"/>
                </a:solidFill>
                <a:latin typeface="TimesNewRomanPSMT"/>
              </a:rPr>
              <a:t>під крилами </a:t>
            </a:r>
            <a:r>
              <a:rPr lang="uk-UA" sz="3200" dirty="0">
                <a:solidFill>
                  <a:srgbClr val="0000FF"/>
                </a:solidFill>
                <a:latin typeface="TimesNewRomanPSMT"/>
              </a:rPr>
              <a:t>захисту». </a:t>
            </a:r>
            <a:endParaRPr lang="uk-UA" sz="3200" dirty="0" smtClean="0">
              <a:solidFill>
                <a:srgbClr val="0000FF"/>
              </a:solidFill>
              <a:latin typeface="TimesNewRomanPSMT"/>
            </a:endParaRPr>
          </a:p>
          <a:p>
            <a:r>
              <a:rPr lang="uk-UA" sz="3200" dirty="0" smtClean="0">
                <a:solidFill>
                  <a:srgbClr val="000000"/>
                </a:solidFill>
                <a:latin typeface="TimesNewRomanPSMT"/>
              </a:rPr>
              <a:t>Допомагати </a:t>
            </a:r>
            <a:r>
              <a:rPr lang="uk-UA" sz="3200" dirty="0">
                <a:solidFill>
                  <a:srgbClr val="000000"/>
                </a:solidFill>
                <a:latin typeface="TimesNewRomanPSMT"/>
              </a:rPr>
              <a:t>дитині, якщо в неї щось не виходить</a:t>
            </a:r>
            <a:r>
              <a:rPr lang="uk-UA" sz="3200" dirty="0" smtClean="0">
                <a:solidFill>
                  <a:srgbClr val="000000"/>
                </a:solidFill>
                <a:latin typeface="TimesNewRomanPSMT"/>
              </a:rPr>
              <a:t>, підтримувати </a:t>
            </a:r>
            <a:r>
              <a:rPr lang="uk-UA" sz="3200" dirty="0">
                <a:solidFill>
                  <a:srgbClr val="000000"/>
                </a:solidFill>
                <a:latin typeface="TimesNewRomanPSMT"/>
              </a:rPr>
              <a:t>її, бути терплячими</a:t>
            </a:r>
            <a:r>
              <a:rPr lang="uk-UA" sz="3200" dirty="0" smtClean="0">
                <a:solidFill>
                  <a:srgbClr val="000000"/>
                </a:solidFill>
                <a:latin typeface="TimesNewRomanPSMT"/>
              </a:rPr>
              <a:t>.</a:t>
            </a:r>
          </a:p>
          <a:p>
            <a:r>
              <a:rPr lang="uk-UA" sz="32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3200" dirty="0">
                <a:solidFill>
                  <a:srgbClr val="000000"/>
                </a:solidFill>
                <a:latin typeface="TimesNewRomanPSMT"/>
              </a:rPr>
              <a:t>Пам’ятати, що педагоги завжди готові </a:t>
            </a:r>
            <a:r>
              <a:rPr lang="uk-UA" sz="3200" dirty="0" smtClean="0">
                <a:solidFill>
                  <a:srgbClr val="000000"/>
                </a:solidFill>
                <a:latin typeface="TimesNewRomanPSMT"/>
              </a:rPr>
              <a:t>до співпраці </a:t>
            </a:r>
            <a:r>
              <a:rPr lang="uk-UA" sz="3200" dirty="0">
                <a:solidFill>
                  <a:srgbClr val="000000"/>
                </a:solidFill>
                <a:latin typeface="TimesNewRomanPSMT"/>
              </a:rPr>
              <a:t>з питань виховання, розвитку дитини і надання </a:t>
            </a:r>
            <a:r>
              <a:rPr lang="uk-UA" sz="3200" dirty="0" smtClean="0">
                <a:solidFill>
                  <a:srgbClr val="000000"/>
                </a:solidFill>
                <a:latin typeface="TimesNewRomanPSMT"/>
              </a:rPr>
              <a:t>необхідної професійної </a:t>
            </a:r>
            <a:r>
              <a:rPr lang="uk-UA" sz="3200" dirty="0">
                <a:solidFill>
                  <a:srgbClr val="000000"/>
                </a:solidFill>
                <a:latin typeface="TimesNewRomanPSMT"/>
              </a:rPr>
              <a:t>допомоги, не зволікати й звертатися до них за порадами </a:t>
            </a:r>
            <a:r>
              <a:rPr lang="uk-UA" sz="3200" dirty="0" smtClean="0">
                <a:solidFill>
                  <a:srgbClr val="000000"/>
                </a:solidFill>
                <a:latin typeface="TimesNewRomanPSMT"/>
              </a:rPr>
              <a:t>та рекомендаціями.</a:t>
            </a:r>
          </a:p>
          <a:p>
            <a:r>
              <a:rPr lang="uk-UA" sz="3200" dirty="0" smtClean="0">
                <a:solidFill>
                  <a:srgbClr val="000000"/>
                </a:solidFill>
                <a:latin typeface="TimesNewRomanPSMT"/>
              </a:rPr>
              <a:t>Дотримуватися </a:t>
            </a:r>
            <a:r>
              <a:rPr lang="uk-UA" sz="3200" dirty="0">
                <a:solidFill>
                  <a:srgbClr val="000000"/>
                </a:solidFill>
                <a:latin typeface="TimesNewRomanPSMT"/>
              </a:rPr>
              <a:t>режиму дня, звичних ритуалів, що допоможе</a:t>
            </a:r>
            <a:br>
              <a:rPr lang="uk-UA" sz="3200" dirty="0">
                <a:solidFill>
                  <a:srgbClr val="000000"/>
                </a:solidFill>
                <a:latin typeface="TimesNewRomanPSMT"/>
              </a:rPr>
            </a:br>
            <a:r>
              <a:rPr lang="uk-UA" sz="3200" dirty="0">
                <a:solidFill>
                  <a:srgbClr val="000000"/>
                </a:solidFill>
                <a:latin typeface="TimesNewRomanPSMT"/>
              </a:rPr>
              <a:t>дитині встановити зв’язок не лише з минулим, а взагалі з життям </a:t>
            </a:r>
            <a:r>
              <a:rPr lang="uk-UA" sz="3200" dirty="0" smtClean="0">
                <a:solidFill>
                  <a:srgbClr val="000000"/>
                </a:solidFill>
                <a:latin typeface="TimesNewRomanPSMT"/>
              </a:rPr>
              <a:t>та безпекою</a:t>
            </a:r>
            <a:r>
              <a:rPr lang="uk-UA" sz="3200" dirty="0">
                <a:solidFill>
                  <a:srgbClr val="000000"/>
                </a:solidFill>
                <a:latin typeface="TimesNewRomanPSMT"/>
              </a:rPr>
              <a:t>. </a:t>
            </a:r>
            <a:endParaRPr lang="uk-UA" sz="3200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uk-UA" sz="3200" dirty="0" smtClean="0">
                <a:solidFill>
                  <a:srgbClr val="000000"/>
                </a:solidFill>
                <a:latin typeface="TimesNewRomanPSMT"/>
              </a:rPr>
              <a:t>Сприяти </a:t>
            </a:r>
            <a:r>
              <a:rPr lang="uk-UA" sz="3200" dirty="0">
                <a:solidFill>
                  <a:srgbClr val="000000"/>
                </a:solidFill>
                <a:latin typeface="TimesNewRomanPSMT"/>
              </a:rPr>
              <a:t>формуванню у дітей навичок безпечної поведінки</a:t>
            </a:r>
            <a:r>
              <a:rPr lang="uk-UA" sz="3200" dirty="0" smtClean="0">
                <a:solidFill>
                  <a:srgbClr val="000000"/>
                </a:solidFill>
                <a:latin typeface="TimesNewRomanPSMT"/>
              </a:rPr>
              <a:t>,</a:t>
            </a:r>
            <a:r>
              <a:rPr lang="uk-UA" sz="3200" dirty="0">
                <a:solidFill>
                  <a:srgbClr val="000000"/>
                </a:solidFill>
                <a:latin typeface="TimesNewRomanPSMT"/>
              </a:rPr>
              <a:t> використовуючи рекомендовані </a:t>
            </a:r>
            <a:r>
              <a:rPr lang="uk-UA" sz="3200" dirty="0" err="1">
                <a:solidFill>
                  <a:srgbClr val="000000"/>
                </a:solidFill>
                <a:latin typeface="TimesNewRomanPSMT"/>
              </a:rPr>
              <a:t>онлайн</a:t>
            </a:r>
            <a:r>
              <a:rPr lang="uk-UA" sz="3200" dirty="0">
                <a:solidFill>
                  <a:srgbClr val="000000"/>
                </a:solidFill>
                <a:latin typeface="TimesNewRomanPSMT"/>
              </a:rPr>
              <a:t> матеріали та відео, </a:t>
            </a:r>
            <a:r>
              <a:rPr lang="uk-UA" sz="3200" dirty="0" smtClean="0">
                <a:solidFill>
                  <a:srgbClr val="000000"/>
                </a:solidFill>
                <a:latin typeface="TimesNewRomanPSMT"/>
              </a:rPr>
              <a:t>підготовлені МОН</a:t>
            </a:r>
            <a:r>
              <a:rPr lang="uk-UA" sz="3200" dirty="0">
                <a:solidFill>
                  <a:srgbClr val="000000"/>
                </a:solidFill>
                <a:latin typeface="TimesNewRomanPSMT"/>
              </a:rPr>
              <a:t>, ДУ «Український інститут розвитку освіти», ЮНІСЕФ.</a:t>
            </a:r>
            <a:br>
              <a:rPr lang="uk-UA" sz="3200" dirty="0">
                <a:solidFill>
                  <a:srgbClr val="000000"/>
                </a:solidFill>
                <a:latin typeface="TimesNewRomanPSMT"/>
              </a:rPr>
            </a:br>
            <a:r>
              <a:rPr lang="uk-UA" sz="3200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uk-UA" sz="3200" dirty="0">
                <a:solidFill>
                  <a:srgbClr val="000000"/>
                </a:solidFill>
                <a:latin typeface="TimesNewRomanPSMT"/>
              </a:rPr>
            </a:br>
            <a:endParaRPr lang="uk-UA" sz="3200" dirty="0" smtClean="0">
              <a:solidFill>
                <a:srgbClr val="000000"/>
              </a:solidFill>
              <a:latin typeface="TimesNewRomanPSMT"/>
            </a:endParaRPr>
          </a:p>
          <a:p>
            <a:endParaRPr lang="uk-UA" sz="2800" dirty="0">
              <a:solidFill>
                <a:srgbClr val="000000"/>
              </a:solidFill>
              <a:latin typeface="TimesNewRomanPSMT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Рекомендації для батьків вихованців</a:t>
            </a:r>
            <a:endParaRPr lang="uk-UA" sz="36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95154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sz="2800" dirty="0">
                <a:solidFill>
                  <a:srgbClr val="000000"/>
                </a:solidFill>
                <a:latin typeface="TimesNewRomanPSMT"/>
              </a:rPr>
              <a:t>1. Як заспокоїти дітей під час війни 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https://mon.gov.ua/ua/news/monzapuskaye-informacijnu-kampaniyu-pro-te-yak-zaspokoyiti-ditej-pid-chas-vijni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.</a:t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TimesNewRomanPSMT"/>
              </a:rPr>
              <a:t>2. </a:t>
            </a:r>
            <a:r>
              <a:rPr lang="uk-UA" sz="2800" dirty="0">
                <a:solidFill>
                  <a:srgbClr val="010101"/>
                </a:solidFill>
                <a:latin typeface="TimesNewRomanPSMT"/>
              </a:rPr>
              <a:t>Як подбати про дитину, якщо ви знаходитеся з нею в </a:t>
            </a:r>
            <a:r>
              <a:rPr lang="uk-UA" sz="2800" dirty="0" smtClean="0">
                <a:solidFill>
                  <a:srgbClr val="010101"/>
                </a:solidFill>
                <a:latin typeface="TimesNewRomanPSMT"/>
              </a:rPr>
              <a:t>укритті </a:t>
            </a:r>
            <a:r>
              <a:rPr lang="en-US" sz="2800" dirty="0" smtClean="0">
                <a:solidFill>
                  <a:srgbClr val="002060"/>
                </a:solidFill>
                <a:latin typeface="TimesNewRomanPSMT"/>
              </a:rPr>
              <a:t>https</a:t>
            </a:r>
            <a:r>
              <a:rPr lang="en-US" sz="2800" dirty="0">
                <a:solidFill>
                  <a:srgbClr val="002060"/>
                </a:solidFill>
                <a:latin typeface="TimesNewRomanPSMT"/>
              </a:rPr>
              <a:t>://www.youtube.com/watch?v=VpJXr3UXCvo</a:t>
            </a:r>
            <a:r>
              <a:rPr lang="en-US" sz="2800" dirty="0">
                <a:solidFill>
                  <a:srgbClr val="010101"/>
                </a:solidFill>
                <a:latin typeface="TimesNewRomanPSMT"/>
              </a:rPr>
              <a:t>.</a:t>
            </a:r>
            <a:br>
              <a:rPr lang="en-US" sz="2800" dirty="0">
                <a:solidFill>
                  <a:srgbClr val="010101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TimesNewRomanPSMT"/>
              </a:rPr>
              <a:t>3. </a:t>
            </a:r>
            <a:r>
              <a:rPr lang="uk-UA" sz="2800" dirty="0">
                <a:solidFill>
                  <a:srgbClr val="010101"/>
                </a:solidFill>
                <a:latin typeface="TimesNewRomanPSMT"/>
              </a:rPr>
              <a:t>Як говорити з дитиною, якщо батько чи мати захищає країну</a:t>
            </a:r>
            <a:br>
              <a:rPr lang="uk-UA" sz="2800" dirty="0">
                <a:solidFill>
                  <a:srgbClr val="010101"/>
                </a:solidFill>
                <a:latin typeface="TimesNewRomanPSMT"/>
              </a:rPr>
            </a:br>
            <a:r>
              <a:rPr lang="en-US" sz="2000" dirty="0">
                <a:solidFill>
                  <a:srgbClr val="0000FF"/>
                </a:solidFill>
                <a:latin typeface="TimesNewRomanPSMT"/>
              </a:rPr>
              <a:t>HTTPS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://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MON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.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GOV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.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UA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/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UA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/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PSIHOLOGICHNA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-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TURBOTA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-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VID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-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SVITLANI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-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ROJZ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/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YAKSHOBATKO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-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CHI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-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MATI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-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ZAHISHAYE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-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KRAYINU</a:t>
            </a:r>
            <a:r>
              <a:rPr lang="en-US" sz="2800" dirty="0">
                <a:solidFill>
                  <a:srgbClr val="010101"/>
                </a:solidFill>
                <a:latin typeface="TimesNewRomanPSMT"/>
              </a:rPr>
              <a:t>.</a:t>
            </a:r>
            <a:br>
              <a:rPr lang="en-US" sz="2800" dirty="0">
                <a:solidFill>
                  <a:srgbClr val="010101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TimesNewRomanPSMT"/>
              </a:rPr>
              <a:t>4. </a:t>
            </a:r>
            <a:r>
              <a:rPr lang="uk-UA" sz="2800" dirty="0">
                <a:solidFill>
                  <a:srgbClr val="010101"/>
                </a:solidFill>
                <a:latin typeface="TimesNewRomanPSMT"/>
              </a:rPr>
              <a:t>Правила підтримки, якщо родина евакуюється з дитиною</a:t>
            </a:r>
            <a:br>
              <a:rPr lang="uk-UA" sz="2800" dirty="0">
                <a:solidFill>
                  <a:srgbClr val="010101"/>
                </a:solidFill>
                <a:latin typeface="TimesNewRomanPSMT"/>
              </a:rPr>
            </a:br>
            <a:r>
              <a:rPr lang="en-US" sz="2800" dirty="0">
                <a:solidFill>
                  <a:srgbClr val="0000FF"/>
                </a:solidFill>
                <a:latin typeface="TimesNewRomanPSMT"/>
              </a:rPr>
              <a:t>https://www.youtube.com/watch?v=8ml9RPFun7s.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/>
            </a:r>
            <a:br>
              <a:rPr lang="en-US" sz="2000" dirty="0">
                <a:solidFill>
                  <a:srgbClr val="0000FF"/>
                </a:solidFill>
                <a:latin typeface="TimesNewRomanPSMT"/>
              </a:rPr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Матеріали для педагогів та батьків</a:t>
            </a:r>
            <a:endParaRPr lang="uk-UA" sz="28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41550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4968552"/>
          </a:xfrm>
        </p:spPr>
        <p:txBody>
          <a:bodyPr>
            <a:normAutofit fontScale="85000" lnSpcReduction="20000"/>
          </a:bodyPr>
          <a:lstStyle/>
          <a:p>
            <a:r>
              <a:rPr lang="uk-UA" sz="2800" b="1" dirty="0" smtClean="0">
                <a:latin typeface="TimesNewRomanPSMT"/>
              </a:rPr>
              <a:t>1</a:t>
            </a:r>
            <a:r>
              <a:rPr lang="uk-UA" sz="2800" b="1" dirty="0">
                <a:latin typeface="TimesNewRomanPSMT"/>
              </a:rPr>
              <a:t>. Закон України «Про організацію трудових відносин в умовах воєнного</a:t>
            </a:r>
            <a:br>
              <a:rPr lang="uk-UA" sz="2800" b="1" dirty="0">
                <a:latin typeface="TimesNewRomanPSMT"/>
              </a:rPr>
            </a:br>
            <a:r>
              <a:rPr lang="uk-UA" sz="2800" b="1" dirty="0">
                <a:latin typeface="TimesNewRomanPSMT"/>
              </a:rPr>
              <a:t>стану».</a:t>
            </a:r>
            <a:br>
              <a:rPr lang="uk-UA" sz="2800" b="1" dirty="0">
                <a:latin typeface="TimesNewRomanPSMT"/>
              </a:rPr>
            </a:br>
            <a:r>
              <a:rPr lang="uk-UA" sz="2800" b="1" dirty="0">
                <a:latin typeface="TimesNewRomanPSMT"/>
              </a:rPr>
              <a:t>2. Лист МОН № 1/3370-22 від 06.03.2022 «Про оплату праці працівників</a:t>
            </a:r>
            <a:br>
              <a:rPr lang="uk-UA" sz="2800" b="1" dirty="0">
                <a:latin typeface="TimesNewRomanPSMT"/>
              </a:rPr>
            </a:br>
            <a:r>
              <a:rPr lang="uk-UA" sz="2800" b="1" dirty="0">
                <a:latin typeface="TimesNewRomanPSMT"/>
              </a:rPr>
              <a:t>закладів освіти під час призупинення навчання».</a:t>
            </a:r>
            <a:br>
              <a:rPr lang="uk-UA" sz="2800" b="1" dirty="0">
                <a:latin typeface="TimesNewRomanPSMT"/>
              </a:rPr>
            </a:br>
            <a:r>
              <a:rPr lang="uk-UA" sz="2800" b="1" dirty="0">
                <a:latin typeface="TimesNewRomanPSMT"/>
              </a:rPr>
              <a:t>3. Лист МОН № 1/3454-22 від 15.03.2022 «Про перенесення </a:t>
            </a:r>
            <a:r>
              <a:rPr lang="uk-UA" sz="2800" b="1" dirty="0" smtClean="0">
                <a:latin typeface="TimesNewRomanPSMT"/>
              </a:rPr>
              <a:t>атестації педагогічних </a:t>
            </a:r>
            <a:r>
              <a:rPr lang="uk-UA" sz="2800" b="1" dirty="0">
                <a:latin typeface="TimesNewRomanPSMT"/>
              </a:rPr>
              <a:t>працівників у 2022 році».</a:t>
            </a:r>
            <a:br>
              <a:rPr lang="uk-UA" sz="2800" b="1" dirty="0">
                <a:latin typeface="TimesNewRomanPSMT"/>
              </a:rPr>
            </a:br>
            <a:r>
              <a:rPr lang="uk-UA" sz="2800" b="1" dirty="0">
                <a:latin typeface="TimesNewRomanPSMT"/>
              </a:rPr>
              <a:t>4. Лист МОН №1/3475-22 від 17.03.2022 «Про зарахування до </a:t>
            </a:r>
            <a:r>
              <a:rPr lang="uk-UA" sz="2800" b="1" dirty="0" smtClean="0">
                <a:latin typeface="TimesNewRomanPSMT"/>
              </a:rPr>
              <a:t>закладів дошкільної </a:t>
            </a:r>
            <a:r>
              <a:rPr lang="uk-UA" sz="2800" b="1" dirty="0">
                <a:latin typeface="TimesNewRomanPSMT"/>
              </a:rPr>
              <a:t>освіти дітей із числа внутрішньо переміщених осіб»</a:t>
            </a:r>
            <a:br>
              <a:rPr lang="uk-UA" sz="2800" b="1" dirty="0">
                <a:latin typeface="TimesNewRomanPSMT"/>
              </a:rPr>
            </a:br>
            <a:r>
              <a:rPr lang="uk-UA" sz="2800" b="1" dirty="0">
                <a:latin typeface="TimesNewRomanPSMT"/>
              </a:rPr>
              <a:t>5. Лист МОН №1/3593-22 від 22.03.2022 «Про здійснення </a:t>
            </a:r>
            <a:r>
              <a:rPr lang="uk-UA" sz="2800" b="1" dirty="0" smtClean="0">
                <a:latin typeface="TimesNewRomanPSMT"/>
              </a:rPr>
              <a:t>публічних закупівель </a:t>
            </a:r>
            <a:r>
              <a:rPr lang="uk-UA" sz="2800" b="1" dirty="0">
                <a:latin typeface="TimesNewRomanPSMT"/>
              </a:rPr>
              <a:t>та обслуговування в органах Казначейства в умовах </a:t>
            </a:r>
            <a:r>
              <a:rPr lang="uk-UA" sz="2800" b="1" dirty="0" smtClean="0">
                <a:latin typeface="TimesNewRomanPSMT"/>
              </a:rPr>
              <a:t>воєнного стану</a:t>
            </a:r>
            <a:r>
              <a:rPr lang="uk-UA" sz="2800" b="1" dirty="0">
                <a:latin typeface="TimesNewRomanPSMT"/>
              </a:rPr>
              <a:t>».</a:t>
            </a:r>
            <a:br>
              <a:rPr lang="uk-UA" sz="2800" b="1" dirty="0">
                <a:latin typeface="TimesNewRomanPSMT"/>
              </a:rPr>
            </a:br>
            <a:endParaRPr lang="uk-UA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  <a:ea typeface="+mn-ea"/>
                <a:cs typeface="+mn-cs"/>
              </a:rPr>
              <a:t>Нормативно-правова база в умовах воєнного стану в Україні</a:t>
            </a:r>
            <a:r>
              <a:rPr lang="uk-UA" sz="2400" b="0" dirty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  <a:ea typeface="+mn-ea"/>
                <a:cs typeface="+mn-cs"/>
              </a:rPr>
              <a:t/>
            </a:r>
            <a:br>
              <a:rPr lang="uk-UA" sz="2400" b="0" dirty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  <a:ea typeface="+mn-ea"/>
                <a:cs typeface="+mn-cs"/>
              </a:rPr>
            </a:br>
            <a:endParaRPr lang="uk-UA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992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2800" dirty="0">
                <a:solidFill>
                  <a:srgbClr val="000000"/>
                </a:solidFill>
                <a:latin typeface="TimesNewRomanPSMT"/>
              </a:rPr>
              <a:t>5. </a:t>
            </a:r>
            <a:r>
              <a:rPr lang="uk-UA" sz="2800" dirty="0">
                <a:solidFill>
                  <a:srgbClr val="010101"/>
                </a:solidFill>
                <a:latin typeface="TimesNewRomanPSMT"/>
              </a:rPr>
              <a:t>Фізична безпека дітей під час війни. Сайт «Освітній </a:t>
            </a:r>
            <a:r>
              <a:rPr lang="uk-UA" sz="2800" dirty="0" smtClean="0">
                <a:solidFill>
                  <a:srgbClr val="010101"/>
                </a:solidFill>
                <a:latin typeface="TimesNewRomanPSMT"/>
              </a:rPr>
              <a:t>омбудсмен України</a:t>
            </a:r>
            <a:r>
              <a:rPr lang="uk-UA" sz="2800" dirty="0">
                <a:solidFill>
                  <a:srgbClr val="010101"/>
                </a:solidFill>
                <a:latin typeface="TimesNewRomanPSMT"/>
              </a:rPr>
              <a:t>» 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https://eo.gov.ua/fizychna-bezpeka-ditey-pid-chas-viyny-pravylapovedinky-v-evakuatsii-na-okupovanykh-terytoriiakh-i-v-zoni-boyovykhdiy/2022/03/19/</a:t>
            </a:r>
            <a:r>
              <a:rPr lang="en-US" sz="2800" dirty="0">
                <a:solidFill>
                  <a:srgbClr val="010101"/>
                </a:solidFill>
                <a:latin typeface="TimesNewRomanPSMT"/>
              </a:rPr>
              <a:t>.</a:t>
            </a:r>
            <a:br>
              <a:rPr lang="en-US" sz="2800" dirty="0">
                <a:solidFill>
                  <a:srgbClr val="010101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TimesNewRomanPSMT"/>
              </a:rPr>
              <a:t>6. </a:t>
            </a:r>
            <a:r>
              <a:rPr lang="uk-UA" sz="2800" dirty="0">
                <a:solidFill>
                  <a:srgbClr val="010101"/>
                </a:solidFill>
                <a:latin typeface="TimesNewRomanPSMT"/>
              </a:rPr>
              <a:t>Як підтримати дитину, якщо ви опинились у зоні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активних </a:t>
            </a:r>
            <a:r>
              <a:rPr lang="uk-UA" sz="2800" dirty="0" smtClean="0">
                <a:solidFill>
                  <a:srgbClr val="010101"/>
                </a:solidFill>
                <a:latin typeface="TimesNewRomanPSMT"/>
              </a:rPr>
              <a:t>бойових дій</a:t>
            </a:r>
            <a:r>
              <a:rPr lang="uk-UA" sz="2800" dirty="0">
                <a:solidFill>
                  <a:srgbClr val="010101"/>
                </a:solidFill>
                <a:latin typeface="TimesNewRomanPSMT"/>
              </a:rPr>
              <a:t/>
            </a:r>
            <a:br>
              <a:rPr lang="uk-UA" sz="2800" dirty="0">
                <a:solidFill>
                  <a:srgbClr val="010101"/>
                </a:solidFill>
                <a:latin typeface="TimesNewRomanPSMT"/>
              </a:rPr>
            </a:br>
            <a:r>
              <a:rPr lang="en-US" sz="2800" dirty="0" smtClean="0">
                <a:solidFill>
                  <a:srgbClr val="0000FF"/>
                </a:solidFill>
                <a:latin typeface="TimesNewRomanPSMT"/>
              </a:rPr>
              <a:t>https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://www.unicef.org/ukraine/stories/safety-backpacks-and-ways-to-reducestress.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 smtClean="0">
                <a:solidFill>
                  <a:srgbClr val="0000FF"/>
                </a:solidFill>
                <a:latin typeface="TimesNewRomanPSMT"/>
              </a:rPr>
              <a:t>PFun7s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.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/>
            </a:r>
            <a:br>
              <a:rPr lang="en-US" sz="2000" dirty="0">
                <a:solidFill>
                  <a:srgbClr val="0000FF"/>
                </a:solidFill>
                <a:latin typeface="TimesNewRomanPSMT"/>
              </a:rPr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Матеріали для педагогів та батьків</a:t>
            </a:r>
            <a:endParaRPr lang="uk-UA" sz="28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12464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NewRomanPSMT"/>
              </a:rPr>
              <a:t>7. </a:t>
            </a:r>
            <a:r>
              <a:rPr lang="ru-RU" sz="2800" dirty="0" err="1">
                <a:solidFill>
                  <a:srgbClr val="010101"/>
                </a:solidFill>
                <a:latin typeface="TimesNewRomanPSMT"/>
              </a:rPr>
              <a:t>Поради</a:t>
            </a:r>
            <a:r>
              <a:rPr lang="ru-RU" sz="2800" dirty="0">
                <a:solidFill>
                  <a:srgbClr val="010101"/>
                </a:solidFill>
                <a:latin typeface="TimesNewRomanPSMT"/>
              </a:rPr>
              <a:t>, як </a:t>
            </a:r>
            <a:r>
              <a:rPr lang="ru-RU" sz="2800" dirty="0" err="1">
                <a:solidFill>
                  <a:srgbClr val="010101"/>
                </a:solidFill>
                <a:latin typeface="TimesNewRomanPSMT"/>
              </a:rPr>
              <a:t>підтримати</a:t>
            </a:r>
            <a:r>
              <a:rPr lang="ru-RU" sz="2800" dirty="0">
                <a:solidFill>
                  <a:srgbClr val="010101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10101"/>
                </a:solidFill>
                <a:latin typeface="TimesNewRomanPSMT"/>
              </a:rPr>
              <a:t>дитину</a:t>
            </a:r>
            <a:r>
              <a:rPr lang="ru-RU" sz="2800" dirty="0">
                <a:solidFill>
                  <a:srgbClr val="010101"/>
                </a:solidFill>
                <a:latin typeface="TimesNewRomanPSMT"/>
              </a:rPr>
              <a:t> в </a:t>
            </a:r>
            <a:r>
              <a:rPr lang="ru-RU" sz="2800" dirty="0" err="1">
                <a:solidFill>
                  <a:srgbClr val="010101"/>
                </a:solidFill>
                <a:latin typeface="TimesNewRomanPSMT"/>
              </a:rPr>
              <a:t>дорозі</a:t>
            </a:r>
            <a:r>
              <a:rPr lang="ru-RU" sz="2800" dirty="0">
                <a:solidFill>
                  <a:srgbClr val="010101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10101"/>
                </a:solidFill>
                <a:latin typeface="TimesNewRomanPSMT"/>
              </a:rPr>
              <a:t>від</a:t>
            </a:r>
            <a:r>
              <a:rPr lang="ru-RU" sz="2800" dirty="0">
                <a:solidFill>
                  <a:srgbClr val="010101"/>
                </a:solidFill>
                <a:latin typeface="TimesNewRomanPSMT"/>
              </a:rPr>
              <a:t> ЮНІСЕФ</a:t>
            </a:r>
            <a:br>
              <a:rPr lang="ru-RU" sz="2800" dirty="0">
                <a:solidFill>
                  <a:srgbClr val="010101"/>
                </a:solidFill>
                <a:latin typeface="TimesNewRomanPSMT"/>
              </a:rPr>
            </a:br>
            <a:r>
              <a:rPr lang="ru-RU" sz="2800" dirty="0">
                <a:solidFill>
                  <a:srgbClr val="0000FF"/>
                </a:solidFill>
                <a:latin typeface="TimesNewRomanPSMT"/>
              </a:rPr>
              <a:t>https://www.unicef.org/ukraine/stories/how-to-support-a-child-on-the-road.</a:t>
            </a:r>
            <a:br>
              <a:rPr lang="ru-RU" sz="2800" dirty="0">
                <a:solidFill>
                  <a:srgbClr val="0000FF"/>
                </a:solidFill>
                <a:latin typeface="TimesNewRomanPSMT"/>
              </a:rPr>
            </a:br>
            <a:r>
              <a:rPr lang="ru-RU" sz="2800" dirty="0">
                <a:solidFill>
                  <a:srgbClr val="000000"/>
                </a:solidFill>
                <a:latin typeface="TimesNewRomanPSMT"/>
              </a:rPr>
              <a:t>8. </a:t>
            </a:r>
            <a:r>
              <a:rPr lang="ru-RU" sz="2800" dirty="0" err="1">
                <a:solidFill>
                  <a:srgbClr val="010101"/>
                </a:solidFill>
                <a:latin typeface="TimesNewRomanPSMT"/>
              </a:rPr>
              <a:t>Рекомендації</a:t>
            </a:r>
            <a:r>
              <a:rPr lang="ru-RU" sz="2800" dirty="0">
                <a:solidFill>
                  <a:srgbClr val="010101"/>
                </a:solidFill>
                <a:latin typeface="TimesNewRomanPSMT"/>
              </a:rPr>
              <a:t> для </a:t>
            </a:r>
            <a:r>
              <a:rPr lang="ru-RU" sz="2800" dirty="0" err="1">
                <a:solidFill>
                  <a:srgbClr val="010101"/>
                </a:solidFill>
                <a:latin typeface="TimesNewRomanPSMT"/>
              </a:rPr>
              <a:t>населення</a:t>
            </a:r>
            <a:r>
              <a:rPr lang="ru-RU" sz="2800" dirty="0">
                <a:solidFill>
                  <a:srgbClr val="010101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10101"/>
                </a:solidFill>
                <a:latin typeface="TimesNewRomanPSMT"/>
              </a:rPr>
              <a:t>під</a:t>
            </a:r>
            <a:r>
              <a:rPr lang="ru-RU" sz="2800" dirty="0">
                <a:solidFill>
                  <a:srgbClr val="010101"/>
                </a:solidFill>
                <a:latin typeface="TimesNewRomanPSMT"/>
              </a:rPr>
              <a:t> час </a:t>
            </a:r>
            <a:r>
              <a:rPr lang="ru-RU" sz="2800" dirty="0" err="1">
                <a:solidFill>
                  <a:srgbClr val="010101"/>
                </a:solidFill>
                <a:latin typeface="TimesNewRomanPSMT"/>
              </a:rPr>
              <a:t>воєнного</a:t>
            </a:r>
            <a:r>
              <a:rPr lang="ru-RU" sz="2800" dirty="0">
                <a:solidFill>
                  <a:srgbClr val="010101"/>
                </a:solidFill>
                <a:latin typeface="TimesNewRomanPSMT"/>
              </a:rPr>
              <a:t> стану</a:t>
            </a:r>
            <a:br>
              <a:rPr lang="ru-RU" sz="2800" dirty="0">
                <a:solidFill>
                  <a:srgbClr val="010101"/>
                </a:solidFill>
                <a:latin typeface="TimesNewRomanPSMT"/>
              </a:rPr>
            </a:br>
            <a:r>
              <a:rPr lang="ru-RU" sz="2800" dirty="0">
                <a:solidFill>
                  <a:srgbClr val="0000FF"/>
                </a:solidFill>
                <a:latin typeface="TimesNewRomanPSMT"/>
              </a:rPr>
              <a:t>https://phc.org.ua/news/rekomendacii-dlya-naselennya-pid-chas-voennogo-stanu.</a:t>
            </a:r>
            <a:br>
              <a:rPr lang="ru-RU" sz="2800" dirty="0">
                <a:solidFill>
                  <a:srgbClr val="0000FF"/>
                </a:solidFill>
                <a:latin typeface="TimesNewRomanPSMT"/>
              </a:rPr>
            </a:br>
            <a:r>
              <a:rPr lang="ru-RU" sz="2800" dirty="0">
                <a:solidFill>
                  <a:srgbClr val="000000"/>
                </a:solidFill>
                <a:latin typeface="TimesNewRomanPSMT"/>
              </a:rPr>
              <a:t>9. </a:t>
            </a:r>
            <a:r>
              <a:rPr lang="ru-RU" sz="2800" dirty="0">
                <a:solidFill>
                  <a:srgbClr val="010101"/>
                </a:solidFill>
                <a:latin typeface="TimesNewRomanPSMT"/>
              </a:rPr>
              <a:t>Як </a:t>
            </a:r>
            <a:r>
              <a:rPr lang="ru-RU" sz="2800" dirty="0" err="1">
                <a:solidFill>
                  <a:srgbClr val="010101"/>
                </a:solidFill>
                <a:latin typeface="TimesNewRomanPSMT"/>
              </a:rPr>
              <a:t>поводитися</a:t>
            </a:r>
            <a:r>
              <a:rPr lang="ru-RU" sz="2800" dirty="0">
                <a:solidFill>
                  <a:srgbClr val="010101"/>
                </a:solidFill>
                <a:latin typeface="TimesNewRomanPSMT"/>
              </a:rPr>
              <a:t> на блокпостах з перекладом на </a:t>
            </a:r>
            <a:r>
              <a:rPr lang="ru-RU" sz="2800" dirty="0" err="1">
                <a:solidFill>
                  <a:srgbClr val="010101"/>
                </a:solidFill>
                <a:latin typeface="TimesNewRomanPSMT"/>
              </a:rPr>
              <a:t>жестову</a:t>
            </a:r>
            <a:r>
              <a:rPr lang="ru-RU" sz="2800" dirty="0">
                <a:solidFill>
                  <a:srgbClr val="010101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10101"/>
                </a:solidFill>
                <a:latin typeface="TimesNewRomanPSMT"/>
              </a:rPr>
              <a:t>мову</a:t>
            </a:r>
            <a:r>
              <a:rPr lang="ru-RU" sz="2800" dirty="0">
                <a:solidFill>
                  <a:srgbClr val="010101"/>
                </a:solidFill>
                <a:latin typeface="TimesNewRomanPSMT"/>
              </a:rPr>
              <a:t/>
            </a:r>
            <a:br>
              <a:rPr lang="ru-RU" sz="2800" dirty="0">
                <a:solidFill>
                  <a:srgbClr val="010101"/>
                </a:solidFill>
                <a:latin typeface="TimesNewRomanPSMT"/>
              </a:rPr>
            </a:br>
            <a:r>
              <a:rPr lang="ru-RU" sz="2800" dirty="0">
                <a:solidFill>
                  <a:srgbClr val="0000FF"/>
                </a:solidFill>
                <a:latin typeface="TimesNewRomanPSMT"/>
              </a:rPr>
              <a:t>https://www.youtube.com/watch?v=-YPGsjyjqQI.</a:t>
            </a:r>
            <a:br>
              <a:rPr lang="ru-RU" sz="2800" dirty="0">
                <a:solidFill>
                  <a:srgbClr val="0000FF"/>
                </a:solidFill>
                <a:latin typeface="TimesNewRomanPSMT"/>
              </a:rPr>
            </a:br>
            <a:r>
              <a:rPr lang="ru-RU" sz="2800" dirty="0">
                <a:solidFill>
                  <a:srgbClr val="000000"/>
                </a:solidFill>
                <a:latin typeface="TimesNewRomanPSMT"/>
              </a:rPr>
              <a:t>10. </a:t>
            </a:r>
            <a:r>
              <a:rPr lang="ru-RU" sz="2800" dirty="0" err="1">
                <a:solidFill>
                  <a:srgbClr val="010101"/>
                </a:solidFill>
                <a:latin typeface="TimesNewRomanPSMT"/>
              </a:rPr>
              <a:t>Ресурси</a:t>
            </a:r>
            <a:r>
              <a:rPr lang="ru-RU" sz="2800" dirty="0">
                <a:solidFill>
                  <a:srgbClr val="010101"/>
                </a:solidFill>
                <a:latin typeface="TimesNewRomanPSMT"/>
              </a:rPr>
              <a:t> позитивного </a:t>
            </a:r>
            <a:r>
              <a:rPr lang="ru-RU" sz="2800" dirty="0" err="1">
                <a:solidFill>
                  <a:srgbClr val="010101"/>
                </a:solidFill>
                <a:latin typeface="TimesNewRomanPSMT"/>
              </a:rPr>
              <a:t>батьківства</a:t>
            </a:r>
            <a:r>
              <a:rPr lang="ru-RU" sz="2800" dirty="0">
                <a:solidFill>
                  <a:srgbClr val="010101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10101"/>
                </a:solidFill>
                <a:latin typeface="TimesNewRomanPSMT"/>
              </a:rPr>
              <a:t>від</a:t>
            </a:r>
            <a:r>
              <a:rPr lang="ru-RU" sz="2800" dirty="0">
                <a:solidFill>
                  <a:srgbClr val="010101"/>
                </a:solidFill>
                <a:latin typeface="TimesNewRomanPSMT"/>
              </a:rPr>
              <a:t> ЮНІСЕФ «</a:t>
            </a:r>
            <a:r>
              <a:rPr lang="ru-RU" sz="2800" dirty="0" err="1">
                <a:solidFill>
                  <a:srgbClr val="010101"/>
                </a:solidFill>
                <a:latin typeface="TimesNewRomanPSMT"/>
              </a:rPr>
              <a:t>П’ять</a:t>
            </a:r>
            <a:r>
              <a:rPr lang="ru-RU" sz="2800" dirty="0">
                <a:solidFill>
                  <a:srgbClr val="010101"/>
                </a:solidFill>
                <a:latin typeface="TimesNewRomanPSMT"/>
              </a:rPr>
              <a:t> </a:t>
            </a:r>
            <a:r>
              <a:rPr lang="ru-RU" sz="2800" dirty="0" err="1">
                <a:solidFill>
                  <a:srgbClr val="010101"/>
                </a:solidFill>
                <a:latin typeface="TimesNewRomanPSMT"/>
              </a:rPr>
              <a:t>мов</a:t>
            </a:r>
            <a:r>
              <a:rPr lang="ru-RU" sz="2800" dirty="0">
                <a:solidFill>
                  <a:srgbClr val="010101"/>
                </a:solidFill>
                <a:latin typeface="TimesNewRomanPSMT"/>
              </a:rPr>
              <a:t> </a:t>
            </a:r>
            <a:r>
              <a:rPr lang="ru-RU" sz="2800" dirty="0" smtClean="0">
                <a:solidFill>
                  <a:srgbClr val="010101"/>
                </a:solidFill>
                <a:latin typeface="TimesNewRomanPSMT"/>
              </a:rPr>
              <a:t>у </a:t>
            </a:r>
            <a:r>
              <a:rPr lang="ru-RU" sz="2800" dirty="0" err="1" smtClean="0">
                <a:solidFill>
                  <a:srgbClr val="010101"/>
                </a:solidFill>
                <a:latin typeface="TimesNewRomanPSMT"/>
              </a:rPr>
              <a:t>спілкуванні</a:t>
            </a:r>
            <a:r>
              <a:rPr lang="ru-RU" sz="2800" dirty="0" smtClean="0">
                <a:solidFill>
                  <a:srgbClr val="010101"/>
                </a:solidFill>
                <a:latin typeface="TimesNewRomanPSMT"/>
              </a:rPr>
              <a:t> </a:t>
            </a:r>
            <a:r>
              <a:rPr lang="ru-RU" sz="2800" dirty="0">
                <a:solidFill>
                  <a:srgbClr val="010101"/>
                </a:solidFill>
                <a:latin typeface="TimesNewRomanPSMT"/>
              </a:rPr>
              <a:t>з </a:t>
            </a:r>
            <a:r>
              <a:rPr lang="ru-RU" sz="2800" dirty="0" err="1">
                <a:solidFill>
                  <a:srgbClr val="010101"/>
                </a:solidFill>
                <a:latin typeface="TimesNewRomanPSMT"/>
              </a:rPr>
              <a:t>дитиною</a:t>
            </a:r>
            <a:r>
              <a:rPr lang="ru-RU" sz="2800" dirty="0">
                <a:solidFill>
                  <a:srgbClr val="010101"/>
                </a:solidFill>
                <a:latin typeface="TimesNewRomanPSMT"/>
              </a:rPr>
              <a:t>» </a:t>
            </a:r>
            <a:r>
              <a:rPr lang="ru-RU" sz="2800" dirty="0">
                <a:solidFill>
                  <a:srgbClr val="0000FF"/>
                </a:solidFill>
                <a:latin typeface="TimesNewRomanPSMT"/>
              </a:rPr>
              <a:t>https://www.unicef.org/ukraine/documents/five-lovelanguages-in-communication-with-child.</a:t>
            </a:r>
            <a:br>
              <a:rPr lang="ru-RU" sz="2800" dirty="0">
                <a:solidFill>
                  <a:srgbClr val="0000FF"/>
                </a:solidFill>
                <a:latin typeface="TimesNewRomanPSMT"/>
              </a:rPr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Матеріали для педагогів та батьків</a:t>
            </a:r>
            <a:endParaRPr lang="uk-UA" sz="28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32132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>
                <a:solidFill>
                  <a:srgbClr val="000000"/>
                </a:solidFill>
                <a:latin typeface="TimesNewRomanPSMT"/>
              </a:rPr>
              <a:t>11. </a:t>
            </a:r>
            <a:r>
              <a:rPr lang="uk-UA" sz="2800" dirty="0">
                <a:solidFill>
                  <a:srgbClr val="010101"/>
                </a:solidFill>
                <a:latin typeface="TimesNewRomanPSMT"/>
              </a:rPr>
              <a:t>Підтримка батьків та дітей під час війни</a:t>
            </a:r>
            <a:br>
              <a:rPr lang="uk-UA" sz="2800" dirty="0">
                <a:solidFill>
                  <a:srgbClr val="010101"/>
                </a:solidFill>
                <a:latin typeface="TimesNewRomanPSMT"/>
              </a:rPr>
            </a:br>
            <a:r>
              <a:rPr lang="en-US" sz="2800" dirty="0">
                <a:solidFill>
                  <a:srgbClr val="0000FF"/>
                </a:solidFill>
                <a:latin typeface="TimesNewRomanPSMT"/>
              </a:rPr>
              <a:t>https://www.unicef.org/ukraine/parents-children-support-during-military-actions.</a:t>
            </a:r>
            <a:br>
              <a:rPr lang="en-US" sz="2800" dirty="0">
                <a:solidFill>
                  <a:srgbClr val="0000FF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TimesNewRomanPSMT"/>
              </a:rPr>
              <a:t>12. </a:t>
            </a:r>
            <a:r>
              <a:rPr lang="uk-UA" sz="2800" dirty="0">
                <a:solidFill>
                  <a:srgbClr val="010101"/>
                </a:solidFill>
                <a:latin typeface="TimesNewRomanPSMT"/>
              </a:rPr>
              <a:t>Психологічна допомога для дітей </a:t>
            </a:r>
            <a:r>
              <a:rPr lang="uk-UA" sz="2800" dirty="0">
                <a:solidFill>
                  <a:srgbClr val="0000FF"/>
                </a:solidFill>
                <a:latin typeface="TimesNewRomanPSMT"/>
              </a:rPr>
              <a:t>Психологічна турбота від Світлани</a:t>
            </a:r>
            <a:br>
              <a:rPr lang="uk-UA" sz="2800" dirty="0">
                <a:solidFill>
                  <a:srgbClr val="0000FF"/>
                </a:solidFill>
                <a:latin typeface="TimesNewRomanPSMT"/>
              </a:rPr>
            </a:br>
            <a:r>
              <a:rPr lang="uk-UA" sz="2800" dirty="0" err="1">
                <a:solidFill>
                  <a:srgbClr val="0000FF"/>
                </a:solidFill>
                <a:latin typeface="TimesNewRomanPSMT"/>
              </a:rPr>
              <a:t>Ройз</a:t>
            </a:r>
            <a:r>
              <a:rPr lang="uk-UA" sz="2800" dirty="0">
                <a:solidFill>
                  <a:srgbClr val="0000FF"/>
                </a:solidFill>
                <a:latin typeface="TimesNewRomanPSMT"/>
              </a:rPr>
              <a:t> - 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YouTube.</a:t>
            </a:r>
            <a:br>
              <a:rPr lang="en-US" sz="2800" dirty="0">
                <a:solidFill>
                  <a:srgbClr val="0000FF"/>
                </a:solidFill>
                <a:latin typeface="TimesNewRomanPSMT"/>
              </a:rPr>
            </a:br>
            <a:r>
              <a:rPr lang="en-US" sz="2800" dirty="0">
                <a:solidFill>
                  <a:srgbClr val="010101"/>
                </a:solidFill>
                <a:latin typeface="TimesNewRomanPSMT"/>
              </a:rPr>
              <a:t>13. </a:t>
            </a:r>
            <a:r>
              <a:rPr lang="uk-UA" sz="2800" dirty="0">
                <a:solidFill>
                  <a:srgbClr val="010101"/>
                </a:solidFill>
                <a:latin typeface="TimesNewRomanPSMT"/>
              </a:rPr>
              <a:t>Як надавати першу психологічну допомогу</a:t>
            </a:r>
            <a:br>
              <a:rPr lang="uk-UA" sz="2800" dirty="0">
                <a:solidFill>
                  <a:srgbClr val="010101"/>
                </a:solidFill>
                <a:latin typeface="TimesNewRomanPSMT"/>
              </a:rPr>
            </a:br>
            <a:r>
              <a:rPr lang="en-US" sz="2800" dirty="0">
                <a:solidFill>
                  <a:srgbClr val="0000FF"/>
                </a:solidFill>
                <a:latin typeface="TimesNewRomanPSMT"/>
              </a:rPr>
              <a:t>https://moz.gov.ua/article/news/rekomendacii-z-psihologichnoi-dopomogi.</a:t>
            </a:r>
            <a:br>
              <a:rPr lang="en-US" sz="2800" dirty="0">
                <a:solidFill>
                  <a:srgbClr val="0000FF"/>
                </a:solidFill>
                <a:latin typeface="TimesNewRomanPSMT"/>
              </a:rPr>
            </a:br>
            <a:r>
              <a:rPr lang="en-US" sz="2800" dirty="0">
                <a:solidFill>
                  <a:srgbClr val="010101"/>
                </a:solidFill>
                <a:latin typeface="TimesNewRomanPSMT"/>
              </a:rPr>
              <a:t>14. </a:t>
            </a:r>
            <a:r>
              <a:rPr lang="uk-UA" sz="2800" dirty="0">
                <a:solidFill>
                  <a:srgbClr val="010101"/>
                </a:solidFill>
                <a:latin typeface="TimesNewRomanPSMT"/>
              </a:rPr>
              <a:t>Як підтримати дітей у часи невизначеності та стресу. Поради </a:t>
            </a:r>
            <a:r>
              <a:rPr lang="uk-UA" sz="2800" dirty="0" smtClean="0">
                <a:solidFill>
                  <a:srgbClr val="010101"/>
                </a:solidFill>
                <a:latin typeface="TimesNewRomanPSMT"/>
              </a:rPr>
              <a:t>від ЮНІСЕФ 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https://www.unicef.org/ukraine/stories/7-tips-for-parents.</a:t>
            </a:r>
            <a:r>
              <a:rPr lang="en-US" sz="2800" dirty="0">
                <a:solidFill>
                  <a:srgbClr val="010101"/>
                </a:solidFill>
                <a:latin typeface="TimesNewRomanPSMT"/>
              </a:rPr>
              <a:t/>
            </a:r>
            <a:br>
              <a:rPr lang="en-US" sz="2800" dirty="0">
                <a:solidFill>
                  <a:srgbClr val="010101"/>
                </a:solidFill>
                <a:latin typeface="TimesNewRomanPSMT"/>
              </a:rPr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Матеріали для педагогів та батьків</a:t>
            </a:r>
            <a:endParaRPr lang="uk-UA" sz="28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240069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85000" lnSpcReduction="20000"/>
          </a:bodyPr>
          <a:lstStyle/>
          <a:p>
            <a:r>
              <a:rPr lang="uk-UA" sz="2800" dirty="0">
                <a:solidFill>
                  <a:srgbClr val="010101"/>
                </a:solidFill>
                <a:latin typeface="TimesNewRomanPSMT"/>
              </a:rPr>
              <a:t>15. Як допомагати дітям у замкненому просторі</a:t>
            </a:r>
            <a:br>
              <a:rPr lang="uk-UA" sz="2800" dirty="0">
                <a:solidFill>
                  <a:srgbClr val="010101"/>
                </a:solidFill>
                <a:latin typeface="TimesNewRomanPSMT"/>
              </a:rPr>
            </a:br>
            <a:r>
              <a:rPr lang="en-US" sz="2800" dirty="0">
                <a:solidFill>
                  <a:srgbClr val="0000FF"/>
                </a:solidFill>
                <a:latin typeface="TimesNewRomanPSMT"/>
              </a:rPr>
              <a:t>http://www.barabooka.com.ua/yak-dopomagati-dityam-u-zamknenomu-prostori/</a:t>
            </a:r>
            <a:br>
              <a:rPr lang="en-US" sz="2800" dirty="0">
                <a:solidFill>
                  <a:srgbClr val="0000FF"/>
                </a:solidFill>
                <a:latin typeface="TimesNewRomanPSMT"/>
              </a:rPr>
            </a:br>
            <a:r>
              <a:rPr lang="en-US" sz="2800" dirty="0">
                <a:solidFill>
                  <a:srgbClr val="010101"/>
                </a:solidFill>
                <a:latin typeface="TimesNewRomanPSMT"/>
              </a:rPr>
              <a:t>16. </a:t>
            </a:r>
            <a:r>
              <a:rPr lang="uk-UA" sz="2800" dirty="0">
                <a:solidFill>
                  <a:srgbClr val="010101"/>
                </a:solidFill>
                <a:latin typeface="TimesNewRomanPSMT"/>
              </a:rPr>
              <a:t>Методичні рекомендації щодо надання першої </a:t>
            </a:r>
            <a:r>
              <a:rPr lang="uk-UA" sz="2800" dirty="0" smtClean="0">
                <a:solidFill>
                  <a:srgbClr val="010101"/>
                </a:solidFill>
                <a:latin typeface="TimesNewRomanPSMT"/>
              </a:rPr>
              <a:t>психологічної допомоги </a:t>
            </a:r>
            <a:r>
              <a:rPr lang="uk-UA" sz="2800" dirty="0">
                <a:solidFill>
                  <a:srgbClr val="010101"/>
                </a:solidFill>
                <a:latin typeface="TimesNewRomanPSMT"/>
              </a:rPr>
              <a:t>сім’ям з дітьми, дітям, які перебувають/перебували у зоні збройного</a:t>
            </a:r>
            <a:br>
              <a:rPr lang="uk-UA" sz="2800" dirty="0">
                <a:solidFill>
                  <a:srgbClr val="010101"/>
                </a:solidFill>
                <a:latin typeface="TimesNewRomanPSMT"/>
              </a:rPr>
            </a:br>
            <a:r>
              <a:rPr lang="uk-UA" sz="2800" dirty="0">
                <a:solidFill>
                  <a:srgbClr val="010101"/>
                </a:solidFill>
                <a:latin typeface="TimesNewRomanPSMT"/>
              </a:rPr>
              <a:t>конфлікту 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https://dszn-zoda.gov.ua/node/495.</a:t>
            </a:r>
            <a:br>
              <a:rPr lang="en-US" sz="2800" dirty="0">
                <a:solidFill>
                  <a:srgbClr val="0000FF"/>
                </a:solidFill>
                <a:latin typeface="TimesNewRomanPSMT"/>
              </a:rPr>
            </a:br>
            <a:r>
              <a:rPr lang="en-US" sz="2800" dirty="0">
                <a:solidFill>
                  <a:srgbClr val="010101"/>
                </a:solidFill>
                <a:latin typeface="TimesNewRomanPSMT"/>
              </a:rPr>
              <a:t>17. </a:t>
            </a:r>
            <a:r>
              <a:rPr lang="uk-UA" sz="2800" dirty="0">
                <a:solidFill>
                  <a:srgbClr val="010101"/>
                </a:solidFill>
                <a:latin typeface="TimesNewRomanPSMT"/>
              </a:rPr>
              <a:t>Для тих, хто приймає емігрантів і переселенців, для допомоги </a:t>
            </a:r>
            <a:r>
              <a:rPr lang="uk-UA" sz="2800" dirty="0" smtClean="0">
                <a:solidFill>
                  <a:srgbClr val="010101"/>
                </a:solidFill>
                <a:latin typeface="TimesNewRomanPSMT"/>
              </a:rPr>
              <a:t>в адаптації</a:t>
            </a:r>
            <a:r>
              <a:rPr lang="uk-UA" sz="2800" dirty="0">
                <a:solidFill>
                  <a:srgbClr val="010101"/>
                </a:solidFill>
                <a:latin typeface="TimesNewRomanPSMT"/>
              </a:rPr>
              <a:t/>
            </a:r>
            <a:br>
              <a:rPr lang="uk-UA" sz="2800" dirty="0">
                <a:solidFill>
                  <a:srgbClr val="010101"/>
                </a:solidFill>
                <a:latin typeface="TimesNewRomanPSMT"/>
              </a:rPr>
            </a:br>
            <a:r>
              <a:rPr lang="en-US" sz="2800" dirty="0">
                <a:solidFill>
                  <a:srgbClr val="0000FF"/>
                </a:solidFill>
                <a:latin typeface="TimesNewRomanPSMT"/>
              </a:rPr>
              <a:t>https://www.youtube.com/watch?v=UXnS_T5JD5s&amp;list=PLFVSJgZgf7h8rXg9TT</a:t>
            </a:r>
            <a:br>
              <a:rPr lang="en-US" sz="2800" dirty="0">
                <a:solidFill>
                  <a:srgbClr val="0000FF"/>
                </a:solidFill>
                <a:latin typeface="TimesNewRomanPSMT"/>
              </a:rPr>
            </a:br>
            <a:r>
              <a:rPr lang="en-US" sz="2800" dirty="0" err="1">
                <a:solidFill>
                  <a:srgbClr val="0000FF"/>
                </a:solidFill>
                <a:latin typeface="TimesNewRomanPSMT"/>
              </a:rPr>
              <a:t>yevxZkdfxAQXodS&amp;index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=8.</a:t>
            </a:r>
            <a:br>
              <a:rPr lang="en-US" sz="2800" dirty="0">
                <a:solidFill>
                  <a:srgbClr val="0000FF"/>
                </a:solidFill>
                <a:latin typeface="TimesNewRomanPSMT"/>
              </a:rPr>
            </a:br>
            <a:r>
              <a:rPr lang="en-US" sz="2800" dirty="0">
                <a:solidFill>
                  <a:srgbClr val="010101"/>
                </a:solidFill>
                <a:latin typeface="TimesNewRomanPSMT"/>
              </a:rPr>
              <a:t>18. «</a:t>
            </a:r>
            <a:r>
              <a:rPr lang="uk-UA" sz="2800" dirty="0">
                <a:solidFill>
                  <a:srgbClr val="010101"/>
                </a:solidFill>
                <a:latin typeface="TimesNewRomanPSMT"/>
              </a:rPr>
              <a:t>Розкажи мені». Безкоштовна </a:t>
            </a:r>
            <a:r>
              <a:rPr lang="uk-UA" sz="2800" dirty="0" err="1">
                <a:solidFill>
                  <a:srgbClr val="010101"/>
                </a:solidFill>
                <a:latin typeface="TimesNewRomanPSMT"/>
              </a:rPr>
              <a:t>інтернет-платформа</a:t>
            </a:r>
            <a:r>
              <a:rPr lang="uk-UA" sz="2800" dirty="0">
                <a:solidFill>
                  <a:srgbClr val="010101"/>
                </a:solidFill>
                <a:latin typeface="TimesNewRomanPSMT"/>
              </a:rPr>
              <a:t> для </a:t>
            </a:r>
            <a:r>
              <a:rPr lang="uk-UA" sz="2800" dirty="0" smtClean="0">
                <a:solidFill>
                  <a:srgbClr val="010101"/>
                </a:solidFill>
                <a:latin typeface="TimesNewRomanPSMT"/>
              </a:rPr>
              <a:t>психологічних консультацій. </a:t>
            </a:r>
            <a:r>
              <a:rPr lang="en-US" sz="2800" dirty="0" smtClean="0">
                <a:solidFill>
                  <a:srgbClr val="0000FF"/>
                </a:solidFill>
                <a:latin typeface="TimesNewRomanPSMT"/>
              </a:rPr>
              <a:t>https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://tellme.com.ua/</a:t>
            </a:r>
            <a:r>
              <a:rPr lang="en-US" sz="2800" dirty="0">
                <a:solidFill>
                  <a:srgbClr val="010101"/>
                </a:solidFill>
                <a:latin typeface="TimesNewRomanPSMT"/>
              </a:rPr>
              <a:t/>
            </a:r>
            <a:br>
              <a:rPr lang="en-US" sz="2800" dirty="0">
                <a:solidFill>
                  <a:srgbClr val="010101"/>
                </a:solidFill>
                <a:latin typeface="TimesNewRomanPSMT"/>
              </a:rPr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Матеріали для педагогів та батьків</a:t>
            </a:r>
            <a:endParaRPr lang="uk-UA" sz="28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6949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77500" lnSpcReduction="20000"/>
          </a:bodyPr>
          <a:lstStyle/>
          <a:p>
            <a:r>
              <a:rPr lang="uk-UA" sz="2800" dirty="0">
                <a:solidFill>
                  <a:srgbClr val="010101"/>
                </a:solidFill>
                <a:latin typeface="TimesNewRomanPSMT"/>
              </a:rPr>
              <a:t>19. Як говорити про війну та повітряну тривогу з дітьми: </a:t>
            </a:r>
            <a:r>
              <a:rPr lang="uk-UA" sz="2800" dirty="0" smtClean="0">
                <a:solidFill>
                  <a:srgbClr val="010101"/>
                </a:solidFill>
                <a:latin typeface="TimesNewRomanPSMT"/>
              </a:rPr>
              <a:t>поради чернівецької </a:t>
            </a:r>
            <a:r>
              <a:rPr lang="uk-UA" sz="2800" dirty="0" err="1" smtClean="0">
                <a:solidFill>
                  <a:srgbClr val="010101"/>
                </a:solidFill>
                <a:latin typeface="TimesNewRomanPSMT"/>
              </a:rPr>
              <a:t>психологині</a:t>
            </a:r>
            <a:r>
              <a:rPr lang="uk-UA" sz="2800" dirty="0" smtClean="0">
                <a:solidFill>
                  <a:srgbClr val="010101"/>
                </a:solidFill>
                <a:latin typeface="TimesNewRomanPSMT"/>
              </a:rPr>
              <a:t>.</a:t>
            </a:r>
            <a:br>
              <a:rPr lang="uk-UA" sz="2800" dirty="0" smtClean="0">
                <a:solidFill>
                  <a:srgbClr val="010101"/>
                </a:solidFill>
                <a:latin typeface="TimesNewRomanPSMT"/>
              </a:rPr>
            </a:br>
            <a:r>
              <a:rPr lang="en-US" sz="2800" dirty="0" smtClean="0">
                <a:solidFill>
                  <a:srgbClr val="0000FF"/>
                </a:solidFill>
                <a:latin typeface="TimesNewRomanPSMT"/>
              </a:rPr>
              <a:t>https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://shpalta.media/2022/03/02/yak-govoriti-provijnu-ta-p</a:t>
            </a:r>
            <a:r>
              <a:rPr lang="en-US" sz="2800" dirty="0">
                <a:solidFill>
                  <a:srgbClr val="0070C0"/>
                </a:solidFill>
                <a:latin typeface="TimesNewRomanPSMT"/>
              </a:rPr>
              <a:t>ovitryan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u-trivogu-z-ditmi-poradi-cherniveckoi-psixologini/</a:t>
            </a:r>
            <a:br>
              <a:rPr lang="en-US" sz="2800" dirty="0">
                <a:solidFill>
                  <a:srgbClr val="0000FF"/>
                </a:solidFill>
                <a:latin typeface="TimesNewRomanPSMT"/>
              </a:rPr>
            </a:br>
            <a:r>
              <a:rPr lang="en-US" sz="2800" dirty="0">
                <a:solidFill>
                  <a:srgbClr val="010101"/>
                </a:solidFill>
                <a:latin typeface="TimesNewRomanPSMT"/>
              </a:rPr>
              <a:t>20. </a:t>
            </a:r>
            <a:r>
              <a:rPr lang="uk-UA" sz="2800" dirty="0">
                <a:solidFill>
                  <a:srgbClr val="010101"/>
                </a:solidFill>
                <a:latin typeface="TimesNewRomanPSMT"/>
              </a:rPr>
              <a:t>Як швидко заснути, коли ви тривожні і вам важко розслабитися</a:t>
            </a:r>
            <a:br>
              <a:rPr lang="uk-UA" sz="2800" dirty="0">
                <a:solidFill>
                  <a:srgbClr val="010101"/>
                </a:solidFill>
                <a:latin typeface="TimesNewRomanPSMT"/>
              </a:rPr>
            </a:br>
            <a:r>
              <a:rPr lang="en-US" sz="2800" dirty="0">
                <a:solidFill>
                  <a:srgbClr val="0000FF"/>
                </a:solidFill>
                <a:latin typeface="TimesNewRomanPSMT"/>
              </a:rPr>
              <a:t>https://phc.org.ua/news/yak-shvidko-zasnuti-koli-vi-trivozhni-i-vam-vazhkorozslabitisya.</a:t>
            </a:r>
            <a:br>
              <a:rPr lang="en-US" sz="2800" dirty="0">
                <a:solidFill>
                  <a:srgbClr val="0000FF"/>
                </a:solidFill>
                <a:latin typeface="TimesNewRomanPSMT"/>
              </a:rPr>
            </a:br>
            <a:r>
              <a:rPr lang="en-US" sz="2800" dirty="0">
                <a:solidFill>
                  <a:srgbClr val="010101"/>
                </a:solidFill>
                <a:latin typeface="TimesNewRomanPSMT"/>
              </a:rPr>
              <a:t>21.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Як перевірити правдивість джерела інформації</a:t>
            </a:r>
            <a:br>
              <a:rPr lang="uk-UA" sz="2800" dirty="0">
                <a:solidFill>
                  <a:srgbClr val="000000"/>
                </a:solidFill>
                <a:latin typeface="TimesNewRomanPSMT"/>
              </a:rPr>
            </a:br>
            <a:r>
              <a:rPr lang="en-US" sz="2800" dirty="0">
                <a:solidFill>
                  <a:srgbClr val="0000FF"/>
                </a:solidFill>
                <a:latin typeface="TimesNewRomanPSMT"/>
              </a:rPr>
              <a:t>https://www.pedrada.com.ua/article/3025-yak-perevriti-pravdivst-djerela-nformats.</a:t>
            </a:r>
            <a:br>
              <a:rPr lang="en-US" sz="2800" dirty="0">
                <a:solidFill>
                  <a:srgbClr val="0000FF"/>
                </a:solidFill>
                <a:latin typeface="TimesNewRomanPSMT"/>
              </a:rPr>
            </a:br>
            <a:r>
              <a:rPr lang="en-US" sz="2800" dirty="0">
                <a:solidFill>
                  <a:srgbClr val="010101"/>
                </a:solidFill>
                <a:latin typeface="TimesNewRomanPSMT"/>
              </a:rPr>
              <a:t>22.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Перелік матеріалів для </a:t>
            </a:r>
            <a:r>
              <a:rPr lang="uk-UA" sz="2800" dirty="0" err="1">
                <a:solidFill>
                  <a:srgbClr val="000000"/>
                </a:solidFill>
                <a:latin typeface="TimesNewRomanPSMT"/>
              </a:rPr>
              <a:t>дошкілля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 «Сучасне </a:t>
            </a:r>
            <a:r>
              <a:rPr lang="uk-UA" sz="2800" dirty="0" err="1">
                <a:solidFill>
                  <a:srgbClr val="000000"/>
                </a:solidFill>
                <a:latin typeface="TimesNewRomanPSMT"/>
              </a:rPr>
              <a:t>дошкілля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 під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крилами захисту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».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HTTPS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://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MON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.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GOV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.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UA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/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UA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/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OSVITA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/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DOSHKILNA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-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OSVITA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/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SUCHASNEDOSHKILLYA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-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PID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-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KRILAMI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-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ZAHISTU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/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PEDAGOGAM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-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ZAKLADIV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-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DOSHKILNOYI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-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>OSVITI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.</a:t>
            </a:r>
            <a:r>
              <a:rPr lang="en-US" sz="2000" dirty="0">
                <a:solidFill>
                  <a:srgbClr val="0000FF"/>
                </a:solidFill>
                <a:latin typeface="TimesNewRomanPSMT"/>
              </a:rPr>
              <a:t/>
            </a:r>
            <a:br>
              <a:rPr lang="en-US" sz="2000" dirty="0">
                <a:solidFill>
                  <a:srgbClr val="0000FF"/>
                </a:solidFill>
                <a:latin typeface="TimesNewRomanPSMT"/>
              </a:rPr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Матеріали для педагогів та батьків</a:t>
            </a:r>
            <a:endParaRPr lang="uk-UA" sz="28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677589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uk-UA" sz="2900" b="1" dirty="0">
                <a:solidFill>
                  <a:srgbClr val="010101"/>
                </a:solidFill>
                <a:latin typeface="TimesNewRomanPSMT"/>
              </a:rPr>
              <a:t>22. </a:t>
            </a:r>
            <a:r>
              <a:rPr lang="uk-UA" sz="2900" b="1" dirty="0">
                <a:solidFill>
                  <a:srgbClr val="000000"/>
                </a:solidFill>
                <a:latin typeface="TimesNewRomanPSMT"/>
              </a:rPr>
              <a:t>Перелік матеріалів для </a:t>
            </a:r>
            <a:r>
              <a:rPr lang="uk-UA" sz="2900" b="1" dirty="0" err="1">
                <a:solidFill>
                  <a:srgbClr val="000000"/>
                </a:solidFill>
                <a:latin typeface="TimesNewRomanPSMT"/>
              </a:rPr>
              <a:t>дошкілля</a:t>
            </a:r>
            <a:r>
              <a:rPr lang="uk-UA" sz="2900" b="1" dirty="0">
                <a:solidFill>
                  <a:srgbClr val="000000"/>
                </a:solidFill>
                <a:latin typeface="TimesNewRomanPSMT"/>
              </a:rPr>
              <a:t> «Сучасне </a:t>
            </a:r>
            <a:r>
              <a:rPr lang="uk-UA" sz="2900" b="1" dirty="0" err="1">
                <a:solidFill>
                  <a:srgbClr val="000000"/>
                </a:solidFill>
                <a:latin typeface="TimesNewRomanPSMT"/>
              </a:rPr>
              <a:t>дошкілля</a:t>
            </a:r>
            <a:r>
              <a:rPr lang="uk-UA" sz="2900" b="1" dirty="0">
                <a:solidFill>
                  <a:srgbClr val="000000"/>
                </a:solidFill>
                <a:latin typeface="TimesNewRomanPSMT"/>
              </a:rPr>
              <a:t> під </a:t>
            </a:r>
            <a:r>
              <a:rPr lang="uk-UA" sz="2900" b="1" dirty="0" smtClean="0">
                <a:solidFill>
                  <a:srgbClr val="000000"/>
                </a:solidFill>
                <a:latin typeface="TimesNewRomanPSMT"/>
              </a:rPr>
              <a:t>крилами захисту». </a:t>
            </a:r>
            <a:r>
              <a:rPr lang="en-US" sz="2900" b="1" dirty="0" smtClean="0">
                <a:solidFill>
                  <a:srgbClr val="0000FF"/>
                </a:solidFill>
                <a:latin typeface="TimesNewRomanPSMT"/>
              </a:rPr>
              <a:t>HTTPS</a:t>
            </a:r>
            <a:r>
              <a:rPr lang="en-US" sz="2900" b="1" dirty="0">
                <a:solidFill>
                  <a:srgbClr val="0000FF"/>
                </a:solidFill>
                <a:latin typeface="TimesNewRomanPSMT"/>
              </a:rPr>
              <a:t>://MON.GOV.UA/UA/OSVITA/DOSHKILNA-OSVITA/SUCHASNEDOSHKILLYA-PID-KRILAMI-ZAHISTU/PEDAGOGAM-ZAKLADIV-DOSHKILNOYI-OSVITI.</a:t>
            </a:r>
            <a:br>
              <a:rPr lang="en-US" sz="2900" b="1" dirty="0">
                <a:solidFill>
                  <a:srgbClr val="0000FF"/>
                </a:solidFill>
                <a:latin typeface="TimesNewRomanPSMT"/>
              </a:rPr>
            </a:br>
            <a:r>
              <a:rPr lang="en-US" sz="2900" b="1" dirty="0">
                <a:solidFill>
                  <a:srgbClr val="010101"/>
                </a:solidFill>
                <a:latin typeface="TimesNewRomanPSMT"/>
              </a:rPr>
              <a:t>23. </a:t>
            </a:r>
            <a:r>
              <a:rPr lang="uk-UA" sz="2900" b="1" dirty="0">
                <a:solidFill>
                  <a:srgbClr val="000000"/>
                </a:solidFill>
                <a:latin typeface="TimesNewRomanPSMT"/>
              </a:rPr>
              <a:t>Платформа розвитку дошкільнят “НУМО” Навички </a:t>
            </a:r>
            <a:r>
              <a:rPr lang="uk-UA" sz="2900" b="1" dirty="0" smtClean="0">
                <a:solidFill>
                  <a:srgbClr val="000000"/>
                </a:solidFill>
                <a:latin typeface="TimesNewRomanPSMT"/>
              </a:rPr>
              <a:t>для дошкільнят.</a:t>
            </a:r>
            <a:r>
              <a:rPr lang="en-US" sz="2900" b="1" dirty="0">
                <a:solidFill>
                  <a:srgbClr val="0067B4"/>
                </a:solidFill>
                <a:latin typeface="TimesNewRomanPSMT"/>
              </a:rPr>
              <a:t>https://numo.mon.gov.ua/.</a:t>
            </a:r>
            <a:br>
              <a:rPr lang="en-US" sz="2900" b="1" dirty="0">
                <a:solidFill>
                  <a:srgbClr val="0067B4"/>
                </a:solidFill>
                <a:latin typeface="TimesNewRomanPSMT"/>
              </a:rPr>
            </a:br>
            <a:r>
              <a:rPr lang="en-US" sz="2900" b="1" dirty="0">
                <a:solidFill>
                  <a:srgbClr val="010101"/>
                </a:solidFill>
                <a:latin typeface="TimesNewRomanPSMT"/>
              </a:rPr>
              <a:t>24. </a:t>
            </a:r>
            <a:r>
              <a:rPr lang="uk-UA" sz="2900" b="1" dirty="0" err="1">
                <a:solidFill>
                  <a:srgbClr val="050505"/>
                </a:solidFill>
                <a:latin typeface="TimesNewRomanPSMT"/>
              </a:rPr>
              <a:t>Онлайн-садок</a:t>
            </a:r>
            <a:r>
              <a:rPr lang="uk-UA" sz="2900" b="1" dirty="0">
                <a:solidFill>
                  <a:srgbClr val="050505"/>
                </a:solidFill>
                <a:latin typeface="TimesNewRomanPSMT"/>
              </a:rPr>
              <a:t> НУМО – спільний </a:t>
            </a:r>
            <a:r>
              <a:rPr lang="uk-UA" sz="2900" b="1" dirty="0" err="1">
                <a:solidFill>
                  <a:srgbClr val="050505"/>
                </a:solidFill>
                <a:latin typeface="TimesNewRomanPSMT"/>
              </a:rPr>
              <a:t>проєкт</a:t>
            </a:r>
            <a:r>
              <a:rPr lang="uk-UA" sz="2900" b="1" dirty="0">
                <a:solidFill>
                  <a:srgbClr val="050505"/>
                </a:solidFill>
                <a:latin typeface="TimesNewRomanPSMT"/>
              </a:rPr>
              <a:t> ЮНІСЕФ та </a:t>
            </a:r>
            <a:r>
              <a:rPr lang="uk-UA" sz="2900" b="1" dirty="0" smtClean="0">
                <a:solidFill>
                  <a:srgbClr val="050505"/>
                </a:solidFill>
                <a:latin typeface="TimesNewRomanPSMT"/>
              </a:rPr>
              <a:t>Міністерства освіти </a:t>
            </a:r>
            <a:r>
              <a:rPr lang="uk-UA" sz="2900" b="1" dirty="0">
                <a:solidFill>
                  <a:srgbClr val="050505"/>
                </a:solidFill>
                <a:latin typeface="TimesNewRomanPSMT"/>
              </a:rPr>
              <a:t>і науки України. Розвивальні </a:t>
            </a:r>
            <a:r>
              <a:rPr lang="uk-UA" sz="2900" b="1" dirty="0" err="1">
                <a:solidFill>
                  <a:srgbClr val="050505"/>
                </a:solidFill>
                <a:latin typeface="TimesNewRomanPSMT"/>
              </a:rPr>
              <a:t>відеозаняття</a:t>
            </a:r>
            <a:r>
              <a:rPr lang="uk-UA" sz="2900" b="1" dirty="0">
                <a:solidFill>
                  <a:srgbClr val="050505"/>
                </a:solidFill>
                <a:latin typeface="TimesNewRomanPSMT"/>
              </a:rPr>
              <a:t> для дітей 3-6 </a:t>
            </a:r>
            <a:r>
              <a:rPr lang="uk-UA" sz="2900" b="1" dirty="0" smtClean="0">
                <a:solidFill>
                  <a:srgbClr val="050505"/>
                </a:solidFill>
                <a:latin typeface="TimesNewRomanPSMT"/>
              </a:rPr>
              <a:t>років  </a:t>
            </a:r>
            <a:r>
              <a:rPr lang="ru-RU" sz="2900" b="1" dirty="0" smtClean="0">
                <a:solidFill>
                  <a:srgbClr val="0070C0"/>
                </a:solidFill>
                <a:latin typeface="TimesNewRomanPSMT"/>
              </a:rPr>
              <a:t>https</a:t>
            </a:r>
            <a:r>
              <a:rPr lang="ru-RU" sz="2900" b="1" dirty="0">
                <a:solidFill>
                  <a:srgbClr val="0070C0"/>
                </a:solidFill>
                <a:latin typeface="TimesNewRomanPSMT"/>
              </a:rPr>
              <a:t>://</a:t>
            </a:r>
            <a:r>
              <a:rPr lang="ru-RU" sz="2900" b="1" dirty="0" smtClean="0">
                <a:solidFill>
                  <a:srgbClr val="0070C0"/>
                </a:solidFill>
                <a:latin typeface="TimesNewRomanPSMT"/>
              </a:rPr>
              <a:t>www.youtube.com/playlist?list=PLJ231j4oXT7GY_u4kkhrKIpVJLyS2WLg.</a:t>
            </a:r>
            <a:r>
              <a:rPr lang="ru-RU" sz="2900" b="1" dirty="0">
                <a:solidFill>
                  <a:srgbClr val="0070C0"/>
                </a:solidFill>
                <a:latin typeface="TimesNewRomanPSMT"/>
              </a:rPr>
              <a:t/>
            </a:r>
            <a:br>
              <a:rPr lang="ru-RU" sz="2900" b="1" dirty="0">
                <a:solidFill>
                  <a:srgbClr val="0070C0"/>
                </a:solidFill>
                <a:latin typeface="TimesNewRomanPSMT"/>
              </a:rPr>
            </a:br>
            <a:r>
              <a:rPr lang="ru-RU" sz="2900" b="1" dirty="0">
                <a:solidFill>
                  <a:srgbClr val="010101"/>
                </a:solidFill>
                <a:latin typeface="TimesNewRomanPSMT"/>
              </a:rPr>
              <a:t>25. </a:t>
            </a:r>
            <a:r>
              <a:rPr lang="ru-RU" sz="2900" b="1" dirty="0">
                <a:solidFill>
                  <a:srgbClr val="000000"/>
                </a:solidFill>
                <a:latin typeface="TimesNewRomanPSMT"/>
              </a:rPr>
              <a:t>Онлайн-</a:t>
            </a:r>
            <a:r>
              <a:rPr lang="ru-RU" sz="2900" b="1" dirty="0" err="1">
                <a:solidFill>
                  <a:srgbClr val="000000"/>
                </a:solidFill>
                <a:latin typeface="TimesNewRomanPSMT"/>
              </a:rPr>
              <a:t>медіаресурс</a:t>
            </a:r>
            <a:r>
              <a:rPr lang="ru-RU" sz="2900" b="1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ru-RU" sz="2900" b="1" dirty="0" err="1">
                <a:solidFill>
                  <a:srgbClr val="000000"/>
                </a:solidFill>
                <a:latin typeface="TimesNewRomanPSMT"/>
              </a:rPr>
              <a:t>присвячений</a:t>
            </a:r>
            <a:r>
              <a:rPr lang="ru-RU" sz="29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900" b="1" dirty="0" err="1">
                <a:solidFill>
                  <a:srgbClr val="000000"/>
                </a:solidFill>
                <a:latin typeface="TimesNewRomanPSMT"/>
              </a:rPr>
              <a:t>освіті</a:t>
            </a:r>
            <a:r>
              <a:rPr lang="ru-RU" sz="2900" b="1" dirty="0">
                <a:solidFill>
                  <a:srgbClr val="000000"/>
                </a:solidFill>
                <a:latin typeface="TimesNewRomanPSMT"/>
              </a:rPr>
              <a:t> та </a:t>
            </a:r>
            <a:r>
              <a:rPr lang="ru-RU" sz="2900" b="1" dirty="0" err="1">
                <a:solidFill>
                  <a:srgbClr val="000000"/>
                </a:solidFill>
                <a:latin typeface="TimesNewRomanPSMT"/>
              </a:rPr>
              <a:t>вихованню</a:t>
            </a:r>
            <a:r>
              <a:rPr lang="ru-RU" sz="29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900" b="1" dirty="0" err="1">
                <a:solidFill>
                  <a:srgbClr val="000000"/>
                </a:solidFill>
                <a:latin typeface="TimesNewRomanPSMT"/>
              </a:rPr>
              <a:t>дітей</a:t>
            </a:r>
            <a:r>
              <a:rPr lang="ru-RU" sz="29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900" b="1" dirty="0" smtClean="0">
                <a:solidFill>
                  <a:srgbClr val="000000"/>
                </a:solidFill>
                <a:latin typeface="TimesNewRomanPSMT"/>
              </a:rPr>
              <a:t>в </a:t>
            </a:r>
            <a:r>
              <a:rPr lang="ru-RU" sz="2900" b="1" dirty="0" err="1" smtClean="0">
                <a:solidFill>
                  <a:srgbClr val="000000"/>
                </a:solidFill>
                <a:latin typeface="TimesNewRomanPSMT"/>
              </a:rPr>
              <a:t>Україні</a:t>
            </a:r>
            <a:r>
              <a:rPr lang="ru-RU" sz="2900" b="1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900" b="1" dirty="0">
                <a:solidFill>
                  <a:srgbClr val="0000FF"/>
                </a:solidFill>
                <a:latin typeface="TimesNewRomanPSMT"/>
              </a:rPr>
              <a:t>https://osvitoria.media/.</a:t>
            </a:r>
            <a:r>
              <a:rPr lang="ru-RU" sz="2900" b="1" dirty="0">
                <a:solidFill>
                  <a:srgbClr val="010101"/>
                </a:solidFill>
                <a:latin typeface="TimesNewRomanPSMT"/>
              </a:rPr>
              <a:t/>
            </a:r>
            <a:br>
              <a:rPr lang="ru-RU" sz="2900" b="1" dirty="0">
                <a:solidFill>
                  <a:srgbClr val="010101"/>
                </a:solidFill>
                <a:latin typeface="TimesNewRomanPSMT"/>
              </a:rPr>
            </a:br>
            <a:r>
              <a:rPr lang="uk-UA" sz="2800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uk-UA" sz="2800" dirty="0">
                <a:solidFill>
                  <a:srgbClr val="000000"/>
                </a:solidFill>
                <a:latin typeface="TimesNewRomanPSMT"/>
              </a:rPr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Матеріали для педагогів та батьків</a:t>
            </a:r>
            <a:endParaRPr lang="uk-UA" sz="28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96010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70000" lnSpcReduction="20000"/>
          </a:bodyPr>
          <a:lstStyle/>
          <a:p>
            <a:pPr lvl="0">
              <a:buClr>
                <a:srgbClr val="2DA2BF"/>
              </a:buClr>
            </a:pPr>
            <a:r>
              <a:rPr lang="uk-UA" sz="3100" dirty="0">
                <a:solidFill>
                  <a:srgbClr val="000000"/>
                </a:solidFill>
                <a:latin typeface="TimesNewRomanPSMT"/>
              </a:rPr>
              <a:t>26. </a:t>
            </a:r>
            <a:r>
              <a:rPr lang="uk-UA" sz="3100" dirty="0" err="1">
                <a:solidFill>
                  <a:srgbClr val="050505"/>
                </a:solidFill>
                <a:latin typeface="TimesNewRomanPSMT"/>
              </a:rPr>
              <a:t>Вебінар</a:t>
            </a:r>
            <a:r>
              <a:rPr lang="uk-UA" sz="3100" dirty="0">
                <a:solidFill>
                  <a:srgbClr val="050505"/>
                </a:solidFill>
                <a:latin typeface="TimesNewRomanPSMT"/>
              </a:rPr>
              <a:t> «Як підвищити ефективність дистанційної роботи».</a:t>
            </a:r>
            <a:br>
              <a:rPr lang="uk-UA" sz="3100" dirty="0">
                <a:solidFill>
                  <a:srgbClr val="050505"/>
                </a:solidFill>
                <a:latin typeface="TimesNewRomanPSMT"/>
              </a:rPr>
            </a:br>
            <a:r>
              <a:rPr lang="en-US" sz="3100" dirty="0">
                <a:solidFill>
                  <a:srgbClr val="0000FF"/>
                </a:solidFill>
                <a:latin typeface="TimesNewRomanPSMT"/>
              </a:rPr>
              <a:t>https://www.youtube.com/watch?v=MbFvVyacZOE</a:t>
            </a:r>
            <a:r>
              <a:rPr lang="en-US" sz="3100" dirty="0">
                <a:solidFill>
                  <a:srgbClr val="050505"/>
                </a:solidFill>
                <a:latin typeface="TimesNewRomanPSMT"/>
              </a:rPr>
              <a:t>.</a:t>
            </a:r>
            <a:br>
              <a:rPr lang="en-US" sz="3100" dirty="0">
                <a:solidFill>
                  <a:srgbClr val="050505"/>
                </a:solidFill>
                <a:latin typeface="TimesNewRomanPSMT"/>
              </a:rPr>
            </a:br>
            <a:r>
              <a:rPr lang="en-US" sz="3100" dirty="0">
                <a:solidFill>
                  <a:srgbClr val="000000"/>
                </a:solidFill>
                <a:latin typeface="TimesNewRomanPSMT"/>
              </a:rPr>
              <a:t>27. </a:t>
            </a:r>
            <a:r>
              <a:rPr lang="uk-UA" sz="3100" dirty="0">
                <a:solidFill>
                  <a:srgbClr val="0000FF"/>
                </a:solidFill>
                <a:latin typeface="TimesNewRomanPSMT"/>
              </a:rPr>
              <a:t>Моя країна – Україна: хрестоматія для дошкільнят з </a:t>
            </a:r>
            <a:r>
              <a:rPr lang="uk-UA" sz="3100" dirty="0" err="1">
                <a:solidFill>
                  <a:srgbClr val="0000FF"/>
                </a:solidFill>
                <a:latin typeface="TimesNewRomanPSMT"/>
              </a:rPr>
              <a:t>національно-</a:t>
            </a:r>
            <a:r>
              <a:rPr lang="uk-UA" sz="3100" dirty="0">
                <a:solidFill>
                  <a:srgbClr val="0000FF"/>
                </a:solidFill>
                <a:latin typeface="TimesNewRomanPSMT"/>
              </a:rPr>
              <a:t> патріотичного виховання / автори і укладачі – Н. Гавриш, О. </a:t>
            </a:r>
            <a:r>
              <a:rPr lang="uk-UA" sz="3100" dirty="0" err="1">
                <a:solidFill>
                  <a:srgbClr val="0000FF"/>
                </a:solidFill>
                <a:latin typeface="TimesNewRomanPSMT"/>
              </a:rPr>
              <a:t>Косенчук</a:t>
            </a:r>
            <a:r>
              <a:rPr lang="uk-UA" sz="3100" dirty="0">
                <a:solidFill>
                  <a:srgbClr val="0000FF"/>
                </a:solidFill>
                <a:latin typeface="TimesNewRomanPSMT"/>
              </a:rPr>
              <a:t>. – Харків: Ранок, 2022. – 96 с</a:t>
            </a:r>
            <a:r>
              <a:rPr lang="uk-UA" sz="3100" dirty="0">
                <a:solidFill>
                  <a:srgbClr val="050505"/>
                </a:solidFill>
                <a:latin typeface="TimesNewRomanPSMT"/>
              </a:rPr>
              <a:t>.</a:t>
            </a:r>
            <a:br>
              <a:rPr lang="uk-UA" sz="3100" dirty="0">
                <a:solidFill>
                  <a:srgbClr val="050505"/>
                </a:solidFill>
                <a:latin typeface="TimesNewRomanPSMT"/>
              </a:rPr>
            </a:br>
            <a:r>
              <a:rPr lang="uk-UA" sz="3100" dirty="0">
                <a:solidFill>
                  <a:srgbClr val="000000"/>
                </a:solidFill>
                <a:latin typeface="TimesNewRomanPSMT"/>
              </a:rPr>
              <a:t>28. Збірка абеток, казок, приказок, </a:t>
            </a:r>
            <a:r>
              <a:rPr lang="uk-UA" sz="3100" dirty="0" err="1">
                <a:solidFill>
                  <a:srgbClr val="000000"/>
                </a:solidFill>
                <a:latin typeface="TimesNewRomanPSMT"/>
              </a:rPr>
              <a:t>цікавинок</a:t>
            </a:r>
            <a:r>
              <a:rPr lang="uk-UA" sz="3100" dirty="0">
                <a:solidFill>
                  <a:srgbClr val="000000"/>
                </a:solidFill>
                <a:latin typeface="TimesNewRomanPSMT"/>
              </a:rPr>
              <a:t>, дитячих ігор тощо </a:t>
            </a:r>
            <a:r>
              <a:rPr lang="en-US" sz="3100" dirty="0">
                <a:solidFill>
                  <a:srgbClr val="0000FF"/>
                </a:solidFill>
                <a:latin typeface="TimesNewRomanPSMT"/>
              </a:rPr>
              <a:t>http://abetka.ukrlife.org/</a:t>
            </a:r>
            <a:br>
              <a:rPr lang="en-US" sz="3100" dirty="0">
                <a:solidFill>
                  <a:srgbClr val="0000FF"/>
                </a:solidFill>
                <a:latin typeface="TimesNewRomanPSMT"/>
              </a:rPr>
            </a:br>
            <a:r>
              <a:rPr lang="en-US" sz="3100" dirty="0">
                <a:solidFill>
                  <a:srgbClr val="000000"/>
                </a:solidFill>
                <a:latin typeface="TimesNewRomanPSMT"/>
              </a:rPr>
              <a:t>29. </a:t>
            </a:r>
            <a:r>
              <a:rPr lang="uk-UA" sz="3100" dirty="0">
                <a:solidFill>
                  <a:srgbClr val="000000"/>
                </a:solidFill>
                <a:latin typeface="TimesNewRomanPSMT"/>
              </a:rPr>
              <a:t>Серія з 10 </a:t>
            </a:r>
            <a:r>
              <a:rPr lang="uk-UA" sz="3100" dirty="0" err="1">
                <a:solidFill>
                  <a:srgbClr val="000000"/>
                </a:solidFill>
                <a:latin typeface="TimesNewRomanPSMT"/>
              </a:rPr>
              <a:t>онлайн</a:t>
            </a:r>
            <a:r>
              <a:rPr lang="uk-UA" sz="3100" dirty="0">
                <a:solidFill>
                  <a:srgbClr val="000000"/>
                </a:solidFill>
                <a:latin typeface="TimesNewRomanPSMT"/>
              </a:rPr>
              <a:t> зустрічей, які розроблені командою </a:t>
            </a:r>
            <a:r>
              <a:rPr lang="en-US" sz="3100" dirty="0">
                <a:solidFill>
                  <a:srgbClr val="000000"/>
                </a:solidFill>
                <a:latin typeface="TimesNewRomanPSMT"/>
              </a:rPr>
              <a:t>The LEGO</a:t>
            </a:r>
            <a:r>
              <a:rPr lang="uk-UA" sz="31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3100" dirty="0">
                <a:solidFill>
                  <a:srgbClr val="000000"/>
                </a:solidFill>
                <a:latin typeface="TimesNewRomanPSMT"/>
              </a:rPr>
              <a:t>Foundation. </a:t>
            </a:r>
            <a:r>
              <a:rPr lang="en-US" sz="3100" dirty="0">
                <a:solidFill>
                  <a:srgbClr val="0000FF"/>
                </a:solidFill>
                <a:latin typeface="TimesNewRomanPSMT"/>
              </a:rPr>
              <a:t>https://mon.gov.ua/ua/osvita/doshkilna-osvita/suchasne-doshkillyapid-krilami-zahistu/pedagogam-zakladiv-doshkilnoyi-osviti/lego-igrovi-onlajnvzayemodiyi-dlya-doshkilnyat</a:t>
            </a:r>
            <a:r>
              <a:rPr lang="en-US" sz="3100" dirty="0">
                <a:solidFill>
                  <a:srgbClr val="000000"/>
                </a:solidFill>
                <a:latin typeface="TimesNewRomanPSMT"/>
              </a:rPr>
              <a:t>.</a:t>
            </a:r>
            <a:r>
              <a:rPr lang="en-US" sz="3100" dirty="0">
                <a:solidFill>
                  <a:srgbClr val="0000FF"/>
                </a:solidFill>
                <a:latin typeface="TimesNewRomanPSMT"/>
              </a:rPr>
              <a:t/>
            </a:r>
            <a:br>
              <a:rPr lang="en-US" sz="3100" dirty="0">
                <a:solidFill>
                  <a:srgbClr val="0000FF"/>
                </a:solidFill>
                <a:latin typeface="TimesNewRomanPSMT"/>
              </a:rPr>
            </a:br>
            <a:endParaRPr lang="uk-UA" sz="3000" dirty="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</a:pPr>
            <a:r>
              <a:rPr lang="uk-UA" sz="2800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uk-UA" sz="2800" dirty="0">
                <a:solidFill>
                  <a:srgbClr val="000000"/>
                </a:solidFill>
                <a:latin typeface="TimesNewRomanPSMT"/>
              </a:rPr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Матеріали для педагогів та батьків</a:t>
            </a:r>
            <a:endParaRPr lang="uk-UA" sz="28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10625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400600"/>
          </a:xfrm>
        </p:spPr>
        <p:txBody>
          <a:bodyPr>
            <a:normAutofit fontScale="70000" lnSpcReduction="20000"/>
          </a:bodyPr>
          <a:lstStyle/>
          <a:p>
            <a:pPr lvl="0">
              <a:buClr>
                <a:srgbClr val="2DA2BF"/>
              </a:buClr>
            </a:pPr>
            <a:r>
              <a:rPr lang="uk-UA" sz="3400" dirty="0">
                <a:solidFill>
                  <a:srgbClr val="000000"/>
                </a:solidFill>
                <a:latin typeface="TimesNewRomanPSMT"/>
              </a:rPr>
              <a:t>30. </a:t>
            </a:r>
            <a:r>
              <a:rPr lang="uk-UA" sz="3400" dirty="0" err="1">
                <a:solidFill>
                  <a:srgbClr val="000000"/>
                </a:solidFill>
                <a:latin typeface="TimesNewRomanPSMT"/>
              </a:rPr>
              <a:t>Онлайн</a:t>
            </a:r>
            <a:r>
              <a:rPr lang="uk-UA" sz="3400" dirty="0">
                <a:solidFill>
                  <a:srgbClr val="000000"/>
                </a:solidFill>
                <a:latin typeface="TimesNewRomanPSMT"/>
              </a:rPr>
              <a:t> платформа для розвитку дітей (інтерактивні вправи, </a:t>
            </a:r>
            <a:r>
              <a:rPr lang="uk-UA" sz="3400" dirty="0" smtClean="0">
                <a:solidFill>
                  <a:srgbClr val="000000"/>
                </a:solidFill>
                <a:latin typeface="TimesNewRomanPSMT"/>
              </a:rPr>
              <a:t>цікаві завдання)  </a:t>
            </a:r>
            <a:r>
              <a:rPr lang="en-US" sz="3400" dirty="0" smtClean="0">
                <a:solidFill>
                  <a:srgbClr val="1155CC"/>
                </a:solidFill>
                <a:latin typeface="TimesNewRomanPSMT"/>
              </a:rPr>
              <a:t>tps</a:t>
            </a:r>
            <a:r>
              <a:rPr lang="en-US" sz="3400" dirty="0">
                <a:solidFill>
                  <a:srgbClr val="1155CC"/>
                </a:solidFill>
                <a:latin typeface="TimesNewRomanPSMT"/>
              </a:rPr>
              <a:t>://learning.ua/#google_vignette.</a:t>
            </a:r>
            <a:br>
              <a:rPr lang="en-US" sz="3400" dirty="0">
                <a:solidFill>
                  <a:srgbClr val="1155CC"/>
                </a:solidFill>
                <a:latin typeface="TimesNewRomanPSMT"/>
              </a:rPr>
            </a:br>
            <a:r>
              <a:rPr lang="en-US" sz="3400" dirty="0">
                <a:solidFill>
                  <a:srgbClr val="000000"/>
                </a:solidFill>
                <a:latin typeface="TimesNewRomanPSMT"/>
              </a:rPr>
              <a:t>31. </a:t>
            </a:r>
            <a:r>
              <a:rPr lang="uk-UA" sz="3400" dirty="0">
                <a:solidFill>
                  <a:srgbClr val="050505"/>
                </a:solidFill>
                <a:latin typeface="TimesNewRomanPSMT"/>
              </a:rPr>
              <a:t>Платформа «Розвиток дитини». Практичні завдання </a:t>
            </a:r>
            <a:r>
              <a:rPr lang="uk-UA" sz="3400" dirty="0" smtClean="0">
                <a:solidFill>
                  <a:srgbClr val="050505"/>
                </a:solidFill>
                <a:latin typeface="TimesNewRomanPSMT"/>
              </a:rPr>
              <a:t>для всебічного </a:t>
            </a:r>
            <a:r>
              <a:rPr lang="uk-UA" sz="3400" dirty="0">
                <a:solidFill>
                  <a:srgbClr val="050505"/>
                </a:solidFill>
                <a:latin typeface="TimesNewRomanPSMT"/>
              </a:rPr>
              <a:t>розвитку дітей </a:t>
            </a:r>
            <a:r>
              <a:rPr lang="en-US" sz="3400" dirty="0">
                <a:solidFill>
                  <a:srgbClr val="0000FF"/>
                </a:solidFill>
                <a:latin typeface="TimesNewRomanPSMT"/>
              </a:rPr>
              <a:t>https://childdevelop.com.ua/.</a:t>
            </a:r>
            <a:br>
              <a:rPr lang="en-US" sz="3400" dirty="0">
                <a:solidFill>
                  <a:srgbClr val="0000FF"/>
                </a:solidFill>
                <a:latin typeface="TimesNewRomanPSMT"/>
              </a:rPr>
            </a:br>
            <a:r>
              <a:rPr lang="en-US" sz="3400" dirty="0">
                <a:solidFill>
                  <a:srgbClr val="000000"/>
                </a:solidFill>
                <a:latin typeface="TimesNewRomanPSMT"/>
              </a:rPr>
              <a:t>32. </a:t>
            </a:r>
            <a:r>
              <a:rPr lang="uk-UA" sz="3400" dirty="0">
                <a:solidFill>
                  <a:srgbClr val="000000"/>
                </a:solidFill>
                <a:latin typeface="TimesNewRomanPSMT"/>
              </a:rPr>
              <a:t>Радіо хвиля авторських казок українською мовою </a:t>
            </a:r>
            <a:r>
              <a:rPr lang="uk-UA" sz="3400" dirty="0" smtClean="0">
                <a:solidFill>
                  <a:srgbClr val="000000"/>
                </a:solidFill>
                <a:latin typeface="TimesNewRomanPSMT"/>
              </a:rPr>
              <a:t>для дітей.</a:t>
            </a:r>
            <a:r>
              <a:rPr lang="en-US" sz="3400" dirty="0">
                <a:solidFill>
                  <a:srgbClr val="0000FF"/>
                </a:solidFill>
                <a:latin typeface="TimesNewRomanPSMT"/>
              </a:rPr>
              <a:t>https://kazky.suspilne.media/list.php.</a:t>
            </a:r>
            <a:br>
              <a:rPr lang="en-US" sz="3400" dirty="0">
                <a:solidFill>
                  <a:srgbClr val="0000FF"/>
                </a:solidFill>
                <a:latin typeface="TimesNewRomanPSMT"/>
              </a:rPr>
            </a:br>
            <a:r>
              <a:rPr lang="en-US" sz="3400" dirty="0">
                <a:solidFill>
                  <a:srgbClr val="000000"/>
                </a:solidFill>
                <a:latin typeface="TimesNewRomanPSMT"/>
              </a:rPr>
              <a:t>33. </a:t>
            </a:r>
            <a:r>
              <a:rPr lang="uk-UA" sz="3400" dirty="0">
                <a:solidFill>
                  <a:srgbClr val="000000"/>
                </a:solidFill>
                <a:latin typeface="TimesNewRomanPSMT"/>
              </a:rPr>
              <a:t>Мультики, книги, казки, що допоможуть відволікти дітей під </a:t>
            </a:r>
            <a:r>
              <a:rPr lang="uk-UA" sz="3400" dirty="0" smtClean="0">
                <a:solidFill>
                  <a:srgbClr val="000000"/>
                </a:solidFill>
                <a:latin typeface="TimesNewRomanPSMT"/>
              </a:rPr>
              <a:t>час перебування </a:t>
            </a:r>
            <a:r>
              <a:rPr lang="uk-UA" sz="3400" dirty="0">
                <a:solidFill>
                  <a:srgbClr val="000000"/>
                </a:solidFill>
                <a:latin typeface="TimesNewRomanPSMT"/>
              </a:rPr>
              <a:t>в укритті </a:t>
            </a:r>
            <a:r>
              <a:rPr lang="en-US" sz="3400" dirty="0">
                <a:solidFill>
                  <a:srgbClr val="0000FF"/>
                </a:solidFill>
                <a:latin typeface="TimesNewRomanPSMT"/>
              </a:rPr>
              <a:t>https://dytyna.blog/multyky-knygy-kazky-shhodopomozhut-vidvolikty-ditej-pid-chas-perebuvannya-v-ukrytti/.</a:t>
            </a:r>
            <a:br>
              <a:rPr lang="en-US" sz="3400" dirty="0">
                <a:solidFill>
                  <a:srgbClr val="0000FF"/>
                </a:solidFill>
                <a:latin typeface="TimesNewRomanPSMT"/>
              </a:rPr>
            </a:br>
            <a:r>
              <a:rPr lang="en-US" sz="3400" dirty="0">
                <a:solidFill>
                  <a:srgbClr val="000000"/>
                </a:solidFill>
                <a:latin typeface="TimesNewRomanPSMT"/>
              </a:rPr>
              <a:t>34. </a:t>
            </a:r>
            <a:r>
              <a:rPr lang="uk-UA" sz="3400" dirty="0">
                <a:solidFill>
                  <a:srgbClr val="000000"/>
                </a:solidFill>
                <a:latin typeface="TimesNewRomanPSMT"/>
              </a:rPr>
              <a:t>Безкоштовні розмальовки на тему «Правила гігієни»</a:t>
            </a:r>
            <a:br>
              <a:rPr lang="uk-UA" sz="3400" dirty="0">
                <a:solidFill>
                  <a:srgbClr val="000000"/>
                </a:solidFill>
                <a:latin typeface="TimesNewRomanPSMT"/>
              </a:rPr>
            </a:br>
            <a:r>
              <a:rPr lang="en-US" sz="3400" dirty="0">
                <a:solidFill>
                  <a:srgbClr val="0000FF"/>
                </a:solidFill>
                <a:latin typeface="TimesNewRomanPSMT"/>
              </a:rPr>
              <a:t>https://mamabook.com.ua/bezkoshtovni-rozmalyovku-gigiena-10/.</a:t>
            </a:r>
            <a:r>
              <a:rPr lang="en-US" sz="3400" dirty="0">
                <a:solidFill>
                  <a:srgbClr val="050505"/>
                </a:solidFill>
                <a:latin typeface="TimesNewRomanPSMT"/>
              </a:rPr>
              <a:t/>
            </a:r>
            <a:br>
              <a:rPr lang="en-US" sz="3400" dirty="0">
                <a:solidFill>
                  <a:srgbClr val="050505"/>
                </a:solidFill>
                <a:latin typeface="TimesNewRomanPSMT"/>
              </a:rPr>
            </a:br>
            <a:r>
              <a:rPr lang="uk-UA" sz="2800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uk-UA" sz="2800" dirty="0">
                <a:solidFill>
                  <a:srgbClr val="000000"/>
                </a:solidFill>
                <a:latin typeface="TimesNewRomanPSMT"/>
              </a:rPr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Матеріали для педагогів та батьків</a:t>
            </a:r>
            <a:endParaRPr lang="uk-UA" sz="28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38853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400600"/>
          </a:xfrm>
        </p:spPr>
        <p:txBody>
          <a:bodyPr>
            <a:normAutofit fontScale="70000" lnSpcReduction="20000"/>
          </a:bodyPr>
          <a:lstStyle/>
          <a:p>
            <a:pPr lvl="0">
              <a:buClr>
                <a:srgbClr val="2DA2BF"/>
              </a:buClr>
            </a:pPr>
            <a:r>
              <a:rPr lang="uk-UA" sz="3600" dirty="0">
                <a:solidFill>
                  <a:srgbClr val="000000"/>
                </a:solidFill>
                <a:latin typeface="TimesNewRomanPSMT"/>
              </a:rPr>
              <a:t>35. Мультфільм «Небезпечні знахідки».</a:t>
            </a:r>
            <a:br>
              <a:rPr lang="uk-UA" sz="3600" dirty="0">
                <a:solidFill>
                  <a:srgbClr val="000000"/>
                </a:solidFill>
                <a:latin typeface="TimesNewRomanPSMT"/>
              </a:rPr>
            </a:br>
            <a:r>
              <a:rPr lang="en-US" sz="3600" dirty="0">
                <a:solidFill>
                  <a:srgbClr val="0000FF"/>
                </a:solidFill>
                <a:latin typeface="TimesNewRomanPSMT"/>
              </a:rPr>
              <a:t>https://www.youtube.com/watch?v=gx7XHXAL2_g.</a:t>
            </a:r>
            <a:br>
              <a:rPr lang="en-US" sz="3600" dirty="0">
                <a:solidFill>
                  <a:srgbClr val="0000FF"/>
                </a:solidFill>
                <a:latin typeface="TimesNewRomanPSMT"/>
              </a:rPr>
            </a:br>
            <a:r>
              <a:rPr lang="en-US" sz="3600" dirty="0">
                <a:solidFill>
                  <a:srgbClr val="000000"/>
                </a:solidFill>
                <a:latin typeface="TimesNewRomanPSMT"/>
              </a:rPr>
              <a:t>36. </a:t>
            </a:r>
            <a:r>
              <a:rPr lang="uk-UA" sz="3600" dirty="0" err="1">
                <a:solidFill>
                  <a:srgbClr val="000000"/>
                </a:solidFill>
                <a:latin typeface="TimesNewRomanPSMT"/>
              </a:rPr>
              <a:t>Аудіоказки</a:t>
            </a:r>
            <a:r>
              <a:rPr lang="uk-UA" sz="3600" dirty="0">
                <a:solidFill>
                  <a:srgbClr val="000000"/>
                </a:solidFill>
                <a:latin typeface="TimesNewRomanPSMT"/>
              </a:rPr>
              <a:t> для малят </a:t>
            </a:r>
            <a:r>
              <a:rPr lang="en-US" sz="3600" dirty="0">
                <a:solidFill>
                  <a:srgbClr val="1155CC"/>
                </a:solidFill>
                <a:latin typeface="TimesNewRomanPSMT"/>
              </a:rPr>
              <a:t>https://oll.tv/uk/kids_audio-tales.</a:t>
            </a:r>
            <a:br>
              <a:rPr lang="en-US" sz="3600" dirty="0">
                <a:solidFill>
                  <a:srgbClr val="1155CC"/>
                </a:solidFill>
                <a:latin typeface="TimesNewRomanPSMT"/>
              </a:rPr>
            </a:br>
            <a:r>
              <a:rPr lang="en-US" sz="3600" dirty="0">
                <a:solidFill>
                  <a:srgbClr val="000000"/>
                </a:solidFill>
                <a:latin typeface="TimesNewRomanPSMT"/>
              </a:rPr>
              <a:t>37. «</a:t>
            </a:r>
            <a:r>
              <a:rPr lang="uk-UA" sz="3600" dirty="0">
                <a:solidFill>
                  <a:srgbClr val="000000"/>
                </a:solidFill>
                <a:latin typeface="TimesNewRomanPSMT"/>
              </a:rPr>
              <a:t>Війна очима дітей», конкурс дитячих малюнків.</a:t>
            </a:r>
            <a:br>
              <a:rPr lang="uk-UA" sz="3600" dirty="0">
                <a:solidFill>
                  <a:srgbClr val="000000"/>
                </a:solidFill>
                <a:latin typeface="TimesNewRomanPSMT"/>
              </a:rPr>
            </a:br>
            <a:r>
              <a:rPr lang="en-US" sz="3600" dirty="0">
                <a:solidFill>
                  <a:srgbClr val="0000FF"/>
                </a:solidFill>
                <a:latin typeface="TimesNewRomanPSMT"/>
              </a:rPr>
              <a:t>https://vseosvita.ua/no-war.</a:t>
            </a:r>
            <a:br>
              <a:rPr lang="en-US" sz="3600" dirty="0">
                <a:solidFill>
                  <a:srgbClr val="0000FF"/>
                </a:solidFill>
                <a:latin typeface="TimesNewRomanPSMT"/>
              </a:rPr>
            </a:br>
            <a:r>
              <a:rPr lang="en-US" sz="3600" dirty="0">
                <a:solidFill>
                  <a:srgbClr val="000000"/>
                </a:solidFill>
                <a:latin typeface="TimesNewRomanPSMT"/>
              </a:rPr>
              <a:t>38. </a:t>
            </a:r>
            <a:r>
              <a:rPr lang="uk-UA" sz="3600" dirty="0">
                <a:solidFill>
                  <a:srgbClr val="000000"/>
                </a:solidFill>
                <a:latin typeface="TimesNewRomanPSMT"/>
              </a:rPr>
              <a:t>Мультфільм «Про мінну безпеку: Лісовий скарб» ЮНІСЕФ</a:t>
            </a:r>
            <a:br>
              <a:rPr lang="uk-UA" sz="3600" dirty="0">
                <a:solidFill>
                  <a:srgbClr val="000000"/>
                </a:solidFill>
                <a:latin typeface="TimesNewRomanPSMT"/>
              </a:rPr>
            </a:br>
            <a:r>
              <a:rPr lang="en-US" sz="3600" dirty="0">
                <a:solidFill>
                  <a:srgbClr val="0000FF"/>
                </a:solidFill>
                <a:latin typeface="TimesNewRomanPSMT"/>
              </a:rPr>
              <a:t>https://www.youtube.com/watch?v=V5JZWI8TrEY.</a:t>
            </a:r>
            <a:br>
              <a:rPr lang="en-US" sz="3600" dirty="0">
                <a:solidFill>
                  <a:srgbClr val="0000FF"/>
                </a:solidFill>
                <a:latin typeface="TimesNewRomanPSMT"/>
              </a:rPr>
            </a:br>
            <a:r>
              <a:rPr lang="en-US" sz="3600" dirty="0">
                <a:solidFill>
                  <a:srgbClr val="000000"/>
                </a:solidFill>
                <a:latin typeface="TimesNewRomanPSMT"/>
              </a:rPr>
              <a:t>39. </a:t>
            </a:r>
            <a:r>
              <a:rPr lang="uk-UA" sz="3600" dirty="0">
                <a:solidFill>
                  <a:srgbClr val="000000"/>
                </a:solidFill>
                <a:latin typeface="TimesNewRomanPSMT"/>
              </a:rPr>
              <a:t>Поради від захисника України: МОН розробило </a:t>
            </a:r>
            <a:r>
              <a:rPr lang="uk-UA" sz="3600" dirty="0" smtClean="0">
                <a:solidFill>
                  <a:srgbClr val="000000"/>
                </a:solidFill>
                <a:latin typeface="TimesNewRomanPSMT"/>
              </a:rPr>
              <a:t>інформаційний комікс </a:t>
            </a:r>
            <a:r>
              <a:rPr lang="uk-UA" sz="3600" dirty="0">
                <a:solidFill>
                  <a:srgbClr val="000000"/>
                </a:solidFill>
                <a:latin typeface="TimesNewRomanPSMT"/>
              </a:rPr>
              <a:t>для дітей у воєнний стан </a:t>
            </a:r>
            <a:r>
              <a:rPr lang="en-US" sz="3600" dirty="0">
                <a:solidFill>
                  <a:srgbClr val="0000FF"/>
                </a:solidFill>
                <a:latin typeface="TimesNewRomanPSMT"/>
              </a:rPr>
              <a:t>https://mon.gov.ua/ua/news/poradi-vidzahisnika-ukrayini-mon-rozrobilo-informacijnij-komiks-dlya-ditej-u-voyennij-stan.</a:t>
            </a:r>
            <a:br>
              <a:rPr lang="en-US" sz="3600" dirty="0">
                <a:solidFill>
                  <a:srgbClr val="0000FF"/>
                </a:solidFill>
                <a:latin typeface="TimesNewRomanPSMT"/>
              </a:rPr>
            </a:br>
            <a:r>
              <a:rPr lang="en-US" sz="3600" dirty="0">
                <a:solidFill>
                  <a:srgbClr val="000000"/>
                </a:solidFill>
                <a:latin typeface="TimesNewRomanPSMT"/>
              </a:rPr>
              <a:t>40. </a:t>
            </a:r>
            <a:r>
              <a:rPr lang="uk-UA" sz="3600" dirty="0" err="1">
                <a:solidFill>
                  <a:srgbClr val="000000"/>
                </a:solidFill>
                <a:latin typeface="TimesNewRomanPSMT"/>
              </a:rPr>
              <a:t>Аудіоказки</a:t>
            </a:r>
            <a:r>
              <a:rPr lang="uk-UA" sz="3600" dirty="0">
                <a:solidFill>
                  <a:srgbClr val="000000"/>
                </a:solidFill>
                <a:latin typeface="TimesNewRomanPSMT"/>
              </a:rPr>
              <a:t> українською </a:t>
            </a:r>
            <a:r>
              <a:rPr lang="en-US" sz="3600" dirty="0">
                <a:solidFill>
                  <a:srgbClr val="0000FF"/>
                </a:solidFill>
                <a:latin typeface="TimesNewRomanPSMT"/>
              </a:rPr>
              <a:t>https://audiokazky.in.ua/.</a:t>
            </a:r>
            <a:r>
              <a:rPr lang="en-US" sz="3600" dirty="0">
                <a:solidFill>
                  <a:srgbClr val="1155CC"/>
                </a:solidFill>
                <a:latin typeface="TimesNewRomanPSMT"/>
              </a:rPr>
              <a:t/>
            </a:r>
            <a:br>
              <a:rPr lang="en-US" sz="3600" dirty="0">
                <a:solidFill>
                  <a:srgbClr val="1155CC"/>
                </a:solidFill>
                <a:latin typeface="TimesNewRomanPSMT"/>
              </a:rPr>
            </a:br>
            <a:r>
              <a:rPr lang="uk-UA" sz="2800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uk-UA" sz="2800" dirty="0">
                <a:solidFill>
                  <a:srgbClr val="000000"/>
                </a:solidFill>
                <a:latin typeface="TimesNewRomanPSMT"/>
              </a:rPr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Матеріали для педагогів та батьків</a:t>
            </a:r>
            <a:endParaRPr lang="uk-UA" sz="28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27424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95754"/>
            <a:ext cx="8712968" cy="5905654"/>
          </a:xfrm>
        </p:spPr>
        <p:txBody>
          <a:bodyPr>
            <a:normAutofit fontScale="62500" lnSpcReduction="20000"/>
          </a:bodyPr>
          <a:lstStyle/>
          <a:p>
            <a:pPr lvl="0">
              <a:buClr>
                <a:srgbClr val="2DA2BF"/>
              </a:buClr>
            </a:pPr>
            <a:r>
              <a:rPr lang="uk-UA" sz="3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41. Ігри для зняття стресу у дітей 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https://dytyna.blog/igry-dlya-znyattyastresu-u-ditej</a:t>
            </a:r>
            <a:r>
              <a:rPr 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/.</a:t>
            </a:r>
            <a:r>
              <a:rPr lang="en-US" sz="3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42. </a:t>
            </a:r>
            <a:r>
              <a:rPr lang="en-US" sz="3800" b="1" dirty="0">
                <a:solidFill>
                  <a:srgbClr val="050505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800" b="1" dirty="0">
                <a:solidFill>
                  <a:srgbClr val="050505"/>
                </a:solidFill>
                <a:latin typeface="Times New Roman" pitchFamily="18" charset="0"/>
                <a:cs typeface="Times New Roman" pitchFamily="18" charset="0"/>
              </a:rPr>
              <a:t>Дерево казок» — читати та слухати казки (аудіо) </a:t>
            </a:r>
            <a:r>
              <a:rPr lang="uk-UA" sz="3800" b="1" dirty="0" smtClean="0">
                <a:solidFill>
                  <a:srgbClr val="050505"/>
                </a:solidFill>
                <a:latin typeface="Times New Roman" pitchFamily="18" charset="0"/>
                <a:cs typeface="Times New Roman" pitchFamily="18" charset="0"/>
              </a:rPr>
              <a:t>різних народів.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https://derevo-kazok.org/audio-tales/.</a:t>
            </a:r>
            <a:b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43. </a:t>
            </a:r>
            <a:r>
              <a:rPr lang="uk-UA" sz="3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Журнал для дошкільнят і молодших школярів «Джміль» ( </a:t>
            </a:r>
            <a:r>
              <a:rPr lang="uk-UA" sz="3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цікаві бесіди</a:t>
            </a:r>
            <a:r>
              <a:rPr lang="uk-UA" sz="3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вірші, приказки, оповідки, нетрадиційні техніки образотворчості</a:t>
            </a:r>
            <a:r>
              <a:rPr lang="uk-UA" sz="3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досліди </a:t>
            </a:r>
            <a:r>
              <a:rPr lang="uk-UA" sz="3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домашніх умовах, комікси, електронні додатки тощо</a:t>
            </a:r>
            <a:r>
              <a:rPr lang="uk-UA" sz="3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800" b="1" dirty="0" smtClean="0">
                <a:solidFill>
                  <a:srgbClr val="1155CC"/>
                </a:solidFill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3800" b="1" dirty="0">
                <a:solidFill>
                  <a:srgbClr val="1155CC"/>
                </a:solidFill>
                <a:latin typeface="Times New Roman" pitchFamily="18" charset="0"/>
                <a:cs typeface="Times New Roman" pitchFamily="18" charset="0"/>
              </a:rPr>
              <a:t>://jmil.com.ua/2022-2.</a:t>
            </a:r>
            <a:br>
              <a:rPr lang="en-US" sz="3800" b="1" dirty="0">
                <a:solidFill>
                  <a:srgbClr val="1155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44. </a:t>
            </a:r>
            <a:r>
              <a:rPr lang="uk-UA" sz="3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Кращі казки з усього світу для читання дітям дорослими, </a:t>
            </a:r>
            <a:r>
              <a:rPr lang="uk-UA" sz="3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добірка аудіо </a:t>
            </a:r>
            <a:r>
              <a:rPr lang="uk-UA" sz="3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казок.</a:t>
            </a:r>
            <a:r>
              <a:rPr lang="en-US" sz="3800" b="1" dirty="0">
                <a:solidFill>
                  <a:srgbClr val="1155CC"/>
                </a:solidFill>
                <a:latin typeface="Times New Roman" pitchFamily="18" charset="0"/>
                <a:cs typeface="Times New Roman" pitchFamily="18" charset="0"/>
              </a:rPr>
              <a:t>http://kazkar.info/.</a:t>
            </a:r>
            <a:br>
              <a:rPr lang="en-US" sz="3800" b="1" dirty="0">
                <a:solidFill>
                  <a:srgbClr val="1155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45. </a:t>
            </a:r>
            <a:r>
              <a:rPr lang="uk-UA" sz="3800" b="1" dirty="0">
                <a:solidFill>
                  <a:srgbClr val="050505"/>
                </a:solidFill>
                <a:latin typeface="Times New Roman" pitchFamily="18" charset="0"/>
                <a:cs typeface="Times New Roman" pitchFamily="18" charset="0"/>
              </a:rPr>
              <a:t>Казки для дітей </a:t>
            </a:r>
            <a:r>
              <a:rPr lang="uk-UA" sz="3800" b="1" dirty="0" smtClean="0">
                <a:solidFill>
                  <a:srgbClr val="050505"/>
                </a:solidFill>
                <a:latin typeface="Times New Roman" pitchFamily="18" charset="0"/>
                <a:cs typeface="Times New Roman" pitchFamily="18" charset="0"/>
              </a:rPr>
              <a:t>українською мовою. </a:t>
            </a:r>
            <a:r>
              <a:rPr lang="en-US" sz="3800" b="1" dirty="0" smtClean="0">
                <a:solidFill>
                  <a:srgbClr val="1155CC"/>
                </a:solidFill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3800" b="1" dirty="0">
                <a:solidFill>
                  <a:srgbClr val="1155CC"/>
                </a:solidFill>
                <a:latin typeface="Times New Roman" pitchFamily="18" charset="0"/>
                <a:cs typeface="Times New Roman" pitchFamily="18" charset="0"/>
              </a:rPr>
              <a:t>://onlyart.org.ua/children/kazky/?</a:t>
            </a:r>
            <a:r>
              <a:rPr lang="en-US" sz="3800" b="1" dirty="0" smtClean="0">
                <a:solidFill>
                  <a:srgbClr val="1155CC"/>
                </a:solidFill>
                <a:latin typeface="Times New Roman" pitchFamily="18" charset="0"/>
                <a:cs typeface="Times New Roman" pitchFamily="18" charset="0"/>
              </a:rPr>
              <a:t>fbclid=IwAR2yXzQTyfuUTtCw7nnTTQYVAj2g4T42oRwfe6i8NactHTqRDh-8_tc1KK8</a:t>
            </a:r>
            <a:r>
              <a:rPr lang="en-US" sz="3800" b="1" dirty="0">
                <a:solidFill>
                  <a:srgbClr val="1155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800" b="1" dirty="0">
                <a:solidFill>
                  <a:srgbClr val="1155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800" b="1" dirty="0">
                <a:solidFill>
                  <a:srgbClr val="1155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b="1" dirty="0">
                <a:solidFill>
                  <a:srgbClr val="1155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800" b="1" dirty="0">
                <a:solidFill>
                  <a:srgbClr val="05050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800" b="1" dirty="0">
                <a:solidFill>
                  <a:srgbClr val="05050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uk-UA" sz="2800" dirty="0">
                <a:solidFill>
                  <a:srgbClr val="000000"/>
                </a:solidFill>
                <a:latin typeface="TimesNewRomanPSMT"/>
              </a:rPr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Матеріали для педагогів та батьків</a:t>
            </a:r>
            <a:endParaRPr lang="uk-UA" sz="28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4732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328592"/>
          </a:xfrm>
        </p:spPr>
        <p:txBody>
          <a:bodyPr>
            <a:normAutofit fontScale="77500" lnSpcReduction="20000"/>
          </a:bodyPr>
          <a:lstStyle/>
          <a:p>
            <a:r>
              <a:rPr lang="uk-UA" sz="2800" dirty="0">
                <a:latin typeface="TimesNewRomanPSMT"/>
              </a:rPr>
              <a:t/>
            </a:r>
            <a:br>
              <a:rPr lang="uk-UA" sz="2800" dirty="0">
                <a:latin typeface="TimesNewRomanPSMT"/>
              </a:rPr>
            </a:br>
            <a:r>
              <a:rPr lang="uk-UA" sz="2800" dirty="0">
                <a:latin typeface="TimesNewRomanPSMT"/>
              </a:rPr>
              <a:t>6. Лист МОН №1/3556-22 від 19.03.2022 «Закладам освіти, установам, </a:t>
            </a:r>
            <a:r>
              <a:rPr lang="uk-UA" sz="2800" dirty="0" smtClean="0">
                <a:latin typeface="TimesNewRomanPSMT"/>
              </a:rPr>
              <a:t>які вимушені </a:t>
            </a:r>
            <a:r>
              <a:rPr lang="uk-UA" sz="2800" dirty="0">
                <a:latin typeface="TimesNewRomanPSMT"/>
              </a:rPr>
              <a:t>змінити місце </a:t>
            </a:r>
            <a:r>
              <a:rPr lang="uk-UA" sz="2800" dirty="0" smtClean="0">
                <a:latin typeface="TimesNewRomanPSMT"/>
              </a:rPr>
              <a:t>розташування </a:t>
            </a:r>
            <a:r>
              <a:rPr lang="uk-UA" sz="2800" dirty="0">
                <a:latin typeface="TimesNewRomanPSMT"/>
              </a:rPr>
              <a:t>у </a:t>
            </a:r>
            <a:endParaRPr lang="uk-UA" sz="2800" dirty="0" smtClean="0">
              <a:latin typeface="TimesNewRomanPSMT"/>
            </a:endParaRPr>
          </a:p>
          <a:p>
            <a:pPr marL="109728" indent="0">
              <a:buNone/>
            </a:pPr>
            <a:r>
              <a:rPr lang="uk-UA" sz="2800" dirty="0" smtClean="0">
                <a:latin typeface="TimesNewRomanPSMT"/>
              </a:rPr>
              <a:t>   зв’язку </a:t>
            </a:r>
            <a:r>
              <a:rPr lang="uk-UA" sz="2800" dirty="0">
                <a:latin typeface="TimesNewRomanPSMT"/>
              </a:rPr>
              <a:t>з проведенням в місцях </a:t>
            </a:r>
            <a:r>
              <a:rPr lang="uk-UA" sz="2800" dirty="0" smtClean="0">
                <a:latin typeface="TimesNewRomanPSMT"/>
              </a:rPr>
              <a:t>їх розташування </a:t>
            </a:r>
            <a:r>
              <a:rPr lang="uk-UA" sz="2800" dirty="0">
                <a:latin typeface="TimesNewRomanPSMT"/>
              </a:rPr>
              <a:t>бойових дій </a:t>
            </a:r>
            <a:r>
              <a:rPr lang="uk-UA" sz="2800" dirty="0" smtClean="0">
                <a:latin typeface="TimesNewRomanPSMT"/>
              </a:rPr>
              <a:t>   </a:t>
            </a:r>
          </a:p>
          <a:p>
            <a:pPr marL="109728" indent="0">
              <a:buNone/>
            </a:pPr>
            <a:r>
              <a:rPr lang="uk-UA" sz="2800" dirty="0">
                <a:latin typeface="TimesNewRomanPSMT"/>
              </a:rPr>
              <a:t> </a:t>
            </a:r>
            <a:r>
              <a:rPr lang="uk-UA" sz="2800" dirty="0" smtClean="0">
                <a:latin typeface="TimesNewRomanPSMT"/>
              </a:rPr>
              <a:t>  або </a:t>
            </a:r>
            <a:r>
              <a:rPr lang="uk-UA" sz="2800" dirty="0">
                <a:latin typeface="TimesNewRomanPSMT"/>
              </a:rPr>
              <a:t>тимчасовою окупацією території України</a:t>
            </a:r>
            <a:r>
              <a:rPr lang="uk-UA" sz="2800" dirty="0" smtClean="0">
                <a:latin typeface="TimesNewRomanPSMT"/>
              </a:rPr>
              <a:t>, необхідно </a:t>
            </a:r>
          </a:p>
          <a:p>
            <a:pPr marL="109728" indent="0">
              <a:buNone/>
            </a:pPr>
            <a:r>
              <a:rPr lang="uk-UA" sz="2800" dirty="0">
                <a:latin typeface="TimesNewRomanPSMT"/>
              </a:rPr>
              <a:t> </a:t>
            </a:r>
            <a:r>
              <a:rPr lang="uk-UA" sz="2800" dirty="0" smtClean="0">
                <a:latin typeface="TimesNewRomanPSMT"/>
              </a:rPr>
              <a:t>  перейти </a:t>
            </a:r>
            <a:r>
              <a:rPr lang="uk-UA" sz="2800" dirty="0">
                <a:latin typeface="TimesNewRomanPSMT"/>
              </a:rPr>
              <a:t>на обслуговування до органів казначейства за новою</a:t>
            </a:r>
            <a:br>
              <a:rPr lang="uk-UA" sz="2800" dirty="0">
                <a:latin typeface="TimesNewRomanPSMT"/>
              </a:rPr>
            </a:br>
            <a:r>
              <a:rPr lang="uk-UA" sz="2800" dirty="0" smtClean="0">
                <a:latin typeface="TimesNewRomanPSMT"/>
              </a:rPr>
              <a:t>   адресою </a:t>
            </a:r>
            <a:r>
              <a:rPr lang="uk-UA" sz="2800" dirty="0">
                <a:latin typeface="TimesNewRomanPSMT"/>
              </a:rPr>
              <a:t>розташування».</a:t>
            </a:r>
            <a:br>
              <a:rPr lang="uk-UA" sz="2800" dirty="0">
                <a:latin typeface="TimesNewRomanPSMT"/>
              </a:rPr>
            </a:br>
            <a:r>
              <a:rPr lang="uk-UA" sz="2800" dirty="0" smtClean="0">
                <a:latin typeface="TimesNewRomanPSMT"/>
              </a:rPr>
              <a:t>   7</a:t>
            </a:r>
            <a:r>
              <a:rPr lang="uk-UA" sz="2800" dirty="0">
                <a:latin typeface="TimesNewRomanPSMT"/>
              </a:rPr>
              <a:t>. Лист МОН № 1/3737-22 від 29.03. 2022 «Про забезпечення </a:t>
            </a:r>
            <a:endParaRPr lang="uk-UA" sz="2800" dirty="0" smtClean="0">
              <a:latin typeface="TimesNewRomanPSMT"/>
            </a:endParaRPr>
          </a:p>
          <a:p>
            <a:pPr marL="109728" indent="0">
              <a:buNone/>
            </a:pPr>
            <a:r>
              <a:rPr lang="uk-UA" sz="2800" dirty="0">
                <a:latin typeface="TimesNewRomanPSMT"/>
              </a:rPr>
              <a:t> </a:t>
            </a:r>
            <a:r>
              <a:rPr lang="uk-UA" sz="2800" dirty="0" smtClean="0">
                <a:latin typeface="TimesNewRomanPSMT"/>
              </a:rPr>
              <a:t>   психологічного супроводу </a:t>
            </a:r>
            <a:r>
              <a:rPr lang="uk-UA" sz="2800" dirty="0">
                <a:latin typeface="TimesNewRomanPSMT"/>
              </a:rPr>
              <a:t>учасників </a:t>
            </a:r>
            <a:r>
              <a:rPr lang="uk-UA" sz="2800" dirty="0" smtClean="0">
                <a:latin typeface="TimesNewRomanPSMT"/>
              </a:rPr>
              <a:t>освітнього процесу в </a:t>
            </a:r>
          </a:p>
          <a:p>
            <a:pPr marL="109728" indent="0">
              <a:buNone/>
            </a:pPr>
            <a:r>
              <a:rPr lang="uk-UA" sz="2800" dirty="0">
                <a:latin typeface="TimesNewRomanPSMT"/>
              </a:rPr>
              <a:t> </a:t>
            </a:r>
            <a:r>
              <a:rPr lang="uk-UA" sz="2800" dirty="0" smtClean="0">
                <a:latin typeface="TimesNewRomanPSMT"/>
              </a:rPr>
              <a:t>   умовах </a:t>
            </a:r>
            <a:r>
              <a:rPr lang="uk-UA" sz="2800" dirty="0">
                <a:latin typeface="TimesNewRomanPSMT"/>
              </a:rPr>
              <a:t>воєнного стану </a:t>
            </a:r>
            <a:r>
              <a:rPr lang="uk-UA" sz="2800" dirty="0" smtClean="0">
                <a:latin typeface="TimesNewRomanPSMT"/>
              </a:rPr>
              <a:t> в Україні».</a:t>
            </a:r>
          </a:p>
          <a:p>
            <a:pPr marL="109728" indent="0">
              <a:buNone/>
            </a:pPr>
            <a:r>
              <a:rPr lang="uk-UA" sz="2800" dirty="0">
                <a:latin typeface="TimesNewRomanPSMT"/>
              </a:rPr>
              <a:t> </a:t>
            </a:r>
            <a:r>
              <a:rPr lang="uk-UA" sz="2800" dirty="0" smtClean="0">
                <a:latin typeface="TimesNewRomanPSMT"/>
              </a:rPr>
              <a:t>   8</a:t>
            </a:r>
            <a:r>
              <a:rPr lang="uk-UA" sz="2800" dirty="0">
                <a:latin typeface="TimesNewRomanPSMT"/>
              </a:rPr>
              <a:t>. Лист МОН №1/9-766 від 12.12.2019 «Щодо комунікації з </a:t>
            </a:r>
            <a:endParaRPr lang="uk-UA" sz="2800" dirty="0" smtClean="0">
              <a:latin typeface="TimesNewRomanPSMT"/>
            </a:endParaRPr>
          </a:p>
          <a:p>
            <a:pPr marL="109728" indent="0">
              <a:buNone/>
            </a:pPr>
            <a:r>
              <a:rPr lang="uk-UA" sz="2800" dirty="0">
                <a:latin typeface="TimesNewRomanPSMT"/>
              </a:rPr>
              <a:t> </a:t>
            </a:r>
            <a:r>
              <a:rPr lang="uk-UA" sz="2800" dirty="0" smtClean="0">
                <a:latin typeface="TimesNewRomanPSMT"/>
              </a:rPr>
              <a:t>   дітьми дошкільного віку з родин учасників ООС/АТО, </a:t>
            </a:r>
          </a:p>
          <a:p>
            <a:pPr marL="109728" indent="0">
              <a:buNone/>
            </a:pPr>
            <a:r>
              <a:rPr lang="uk-UA" sz="2800" dirty="0">
                <a:latin typeface="TimesNewRomanPSMT"/>
              </a:rPr>
              <a:t> </a:t>
            </a:r>
            <a:r>
              <a:rPr lang="uk-UA" sz="2800" dirty="0" smtClean="0">
                <a:latin typeface="TimesNewRomanPSMT"/>
              </a:rPr>
              <a:t>   внутрішньо переміщених осіб та організації взаємодії з їхніми </a:t>
            </a:r>
          </a:p>
          <a:p>
            <a:pPr marL="109728" indent="0">
              <a:buNone/>
            </a:pPr>
            <a:r>
              <a:rPr lang="uk-UA" sz="2800" dirty="0">
                <a:latin typeface="TimesNewRomanPSMT"/>
              </a:rPr>
              <a:t> </a:t>
            </a:r>
            <a:r>
              <a:rPr lang="uk-UA" sz="2800" dirty="0" smtClean="0">
                <a:latin typeface="TimesNewRomanPSMT"/>
              </a:rPr>
              <a:t>   батьками»</a:t>
            </a:r>
            <a:r>
              <a:rPr lang="uk-UA" sz="2800" dirty="0">
                <a:latin typeface="TimesNewRomanPSMT"/>
              </a:rPr>
              <a:t/>
            </a:r>
            <a:br>
              <a:rPr lang="uk-UA" sz="2800" dirty="0">
                <a:latin typeface="TimesNewRomanPSMT"/>
              </a:rPr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  <a:ea typeface="+mn-ea"/>
                <a:cs typeface="+mn-cs"/>
              </a:rPr>
              <a:t>Нормативно-правова база в умовах воєнного стану в Україні</a:t>
            </a:r>
            <a:r>
              <a:rPr lang="uk-UA" sz="2400" b="0" dirty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  <a:ea typeface="+mn-ea"/>
                <a:cs typeface="+mn-cs"/>
              </a:rPr>
              <a:t/>
            </a:r>
            <a:br>
              <a:rPr lang="uk-UA" sz="2400" b="0" dirty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  <a:ea typeface="+mn-ea"/>
                <a:cs typeface="+mn-cs"/>
              </a:rPr>
            </a:br>
            <a:endParaRPr lang="uk-UA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0450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5328592"/>
          </a:xfrm>
        </p:spPr>
        <p:txBody>
          <a:bodyPr>
            <a:normAutofit/>
          </a:bodyPr>
          <a:lstStyle/>
          <a:p>
            <a:pPr lvl="0">
              <a:buClr>
                <a:srgbClr val="2DA2BF"/>
              </a:buClr>
            </a:pPr>
            <a:r>
              <a:rPr lang="uk-UA" sz="2800" dirty="0">
                <a:solidFill>
                  <a:srgbClr val="000000"/>
                </a:solidFill>
                <a:latin typeface="TimesNewRomanPSMT"/>
              </a:rPr>
              <a:t>46. Український дитячий портал: авторські вірші, лічилки, </a:t>
            </a: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веселі історії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, анекдоти, загадки, прислів’я 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https://sonyashnik.com/.</a:t>
            </a:r>
            <a:br>
              <a:rPr lang="en-US" sz="2800" dirty="0">
                <a:solidFill>
                  <a:srgbClr val="0000FF"/>
                </a:solidFill>
                <a:latin typeface="TimesNewRomanPSMT"/>
              </a:rPr>
            </a:br>
            <a:r>
              <a:rPr lang="en-US" sz="2800" dirty="0">
                <a:solidFill>
                  <a:srgbClr val="000000"/>
                </a:solidFill>
                <a:latin typeface="TimesNewRomanPSMT"/>
              </a:rPr>
              <a:t>47. 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Національна освітня </a:t>
            </a:r>
            <a:r>
              <a:rPr lang="uk-UA" sz="2800" dirty="0" err="1">
                <a:solidFill>
                  <a:srgbClr val="000000"/>
                </a:solidFill>
                <a:latin typeface="TimesNewRomanPSMT"/>
              </a:rPr>
              <a:t>інтернет-платформа</a:t>
            </a:r>
            <a:r>
              <a:rPr lang="uk-UA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NewRomanPSMT"/>
              </a:rPr>
              <a:t>https://vseosvita.ua/.</a:t>
            </a:r>
            <a:br>
              <a:rPr lang="en-US" sz="2800" dirty="0">
                <a:solidFill>
                  <a:srgbClr val="0000FF"/>
                </a:solidFill>
                <a:latin typeface="TimesNewRomanPSMT"/>
              </a:rPr>
            </a:br>
            <a:r>
              <a:rPr lang="en-US" sz="3800" b="1" dirty="0">
                <a:solidFill>
                  <a:srgbClr val="1155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b="1" dirty="0">
                <a:solidFill>
                  <a:srgbClr val="1155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800" b="1" dirty="0">
                <a:solidFill>
                  <a:srgbClr val="05050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800" b="1" dirty="0">
                <a:solidFill>
                  <a:srgbClr val="05050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uk-UA" sz="2800" dirty="0">
                <a:solidFill>
                  <a:srgbClr val="000000"/>
                </a:solidFill>
                <a:latin typeface="TimesNewRomanPSMT"/>
              </a:rPr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Матеріали для педагогів та батьків</a:t>
            </a:r>
            <a:endParaRPr lang="uk-UA" sz="28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734798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err="1">
                <a:solidFill>
                  <a:srgbClr val="000000"/>
                </a:solidFill>
                <a:latin typeface="TimesNewRomanPSMT"/>
              </a:rPr>
              <a:t>Додаток</a:t>
            </a:r>
            <a:r>
              <a:rPr lang="ru-RU" sz="1600" dirty="0">
                <a:solidFill>
                  <a:srgbClr val="000000"/>
                </a:solidFill>
                <a:latin typeface="TimesNewRomanPSMT"/>
              </a:rPr>
              <a:t> 2</a:t>
            </a:r>
            <a:br>
              <a:rPr lang="ru-RU" sz="1600" dirty="0">
                <a:solidFill>
                  <a:srgbClr val="000000"/>
                </a:solidFill>
                <a:latin typeface="TimesNewRomanPSMT"/>
              </a:rPr>
            </a:br>
            <a:r>
              <a:rPr lang="ru-RU" sz="1600" dirty="0">
                <a:solidFill>
                  <a:srgbClr val="000000"/>
                </a:solidFill>
                <a:latin typeface="TimesNewRomanPSMT"/>
              </a:rPr>
              <a:t>до листа МОН </a:t>
            </a:r>
            <a:r>
              <a:rPr lang="ru-RU" sz="1600" dirty="0" err="1">
                <a:solidFill>
                  <a:srgbClr val="000000"/>
                </a:solidFill>
                <a:latin typeface="TimesNewRomanPSMT"/>
              </a:rPr>
              <a:t>від</a:t>
            </a:r>
            <a:r>
              <a:rPr lang="ru-RU" sz="1600" dirty="0">
                <a:solidFill>
                  <a:srgbClr val="000000"/>
                </a:solidFill>
                <a:latin typeface="TimesNewRomanPSMT"/>
              </a:rPr>
              <a:t> __.04.2022 №</a:t>
            </a:r>
            <a:br>
              <a:rPr lang="ru-RU" sz="1600" dirty="0">
                <a:solidFill>
                  <a:srgbClr val="000000"/>
                </a:solidFill>
                <a:latin typeface="TimesNewRomanPSMT"/>
              </a:rPr>
            </a:br>
            <a:endParaRPr lang="ru-RU" sz="1600" dirty="0" smtClean="0">
              <a:solidFill>
                <a:srgbClr val="000000"/>
              </a:solidFill>
              <a:latin typeface="TimesNewRomanPSMT"/>
            </a:endParaRPr>
          </a:p>
          <a:p>
            <a:endParaRPr lang="ru-RU" sz="1600" b="1" dirty="0">
              <a:solidFill>
                <a:srgbClr val="000000"/>
              </a:solidFill>
              <a:latin typeface="TimesNewRomanPSMT"/>
            </a:endParaRPr>
          </a:p>
          <a:p>
            <a:endParaRPr lang="ru-RU" sz="1600" b="1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ru-RU" sz="2800" b="1" dirty="0" err="1" smtClean="0">
                <a:solidFill>
                  <a:srgbClr val="000000"/>
                </a:solidFill>
                <a:latin typeface="TimesNewRomanPS-BoldMT"/>
              </a:rPr>
              <a:t>Щодо</a:t>
            </a:r>
            <a:r>
              <a:rPr lang="ru-RU" sz="2800" b="1" dirty="0" smtClean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ru-RU" sz="2800" b="1" dirty="0" err="1">
                <a:solidFill>
                  <a:srgbClr val="1D1D1B"/>
                </a:solidFill>
                <a:latin typeface="TimesNewRomanPS-BoldMT"/>
              </a:rPr>
              <a:t>здійснення</a:t>
            </a:r>
            <a:r>
              <a:rPr lang="ru-RU" sz="2800" b="1" dirty="0">
                <a:solidFill>
                  <a:srgbClr val="1D1D1B"/>
                </a:solidFill>
                <a:latin typeface="TimesNewRomanPS-BoldMT"/>
              </a:rPr>
              <a:t> </a:t>
            </a:r>
            <a:r>
              <a:rPr lang="ru-RU" sz="2800" b="1" dirty="0" err="1">
                <a:solidFill>
                  <a:srgbClr val="1D1D1B"/>
                </a:solidFill>
                <a:latin typeface="TimesNewRomanPS-BoldMT"/>
              </a:rPr>
              <a:t>заходів</a:t>
            </a:r>
            <a:r>
              <a:rPr lang="ru-RU" sz="2800" b="1" dirty="0">
                <a:solidFill>
                  <a:srgbClr val="1D1D1B"/>
                </a:solidFill>
                <a:latin typeface="TimesNewRomanPS-BoldMT"/>
              </a:rPr>
              <a:t> </a:t>
            </a:r>
            <a:r>
              <a:rPr lang="ru-RU" sz="2800" b="1" dirty="0" err="1">
                <a:solidFill>
                  <a:srgbClr val="1D1D1B"/>
                </a:solidFill>
                <a:latin typeface="TimesNewRomanPS-BoldMT"/>
              </a:rPr>
              <a:t>захисту</a:t>
            </a:r>
            <a:r>
              <a:rPr lang="ru-RU" sz="2800" b="1" dirty="0">
                <a:solidFill>
                  <a:srgbClr val="1D1D1B"/>
                </a:solidFill>
                <a:latin typeface="TimesNewRomanPS-BoldMT"/>
              </a:rPr>
              <a:t> </a:t>
            </a:r>
            <a:r>
              <a:rPr lang="ru-RU" sz="2800" b="1" dirty="0" err="1">
                <a:solidFill>
                  <a:srgbClr val="1D1D1B"/>
                </a:solidFill>
                <a:latin typeface="TimesNewRomanPS-BoldMT"/>
              </a:rPr>
              <a:t>вихованців</a:t>
            </a:r>
            <a:r>
              <a:rPr lang="ru-RU" sz="2800" b="1" dirty="0">
                <a:solidFill>
                  <a:srgbClr val="1D1D1B"/>
                </a:solidFill>
                <a:latin typeface="TimesNewRomanPS-BoldMT"/>
              </a:rPr>
              <a:t> </a:t>
            </a:r>
            <a:r>
              <a:rPr lang="ru-RU" sz="2800" b="1" dirty="0" err="1">
                <a:solidFill>
                  <a:srgbClr val="1D1D1B"/>
                </a:solidFill>
                <a:latin typeface="TimesNewRomanPS-BoldMT"/>
              </a:rPr>
              <a:t>під</a:t>
            </a:r>
            <a:r>
              <a:rPr lang="ru-RU" sz="2800" b="1" dirty="0">
                <a:solidFill>
                  <a:srgbClr val="1D1D1B"/>
                </a:solidFill>
                <a:latin typeface="TimesNewRomanPS-BoldMT"/>
              </a:rPr>
              <a:t> час </a:t>
            </a:r>
            <a:r>
              <a:rPr lang="ru-RU" sz="2800" b="1" dirty="0" err="1">
                <a:solidFill>
                  <a:srgbClr val="1D1D1B"/>
                </a:solidFill>
                <a:latin typeface="TimesNewRomanPS-BoldMT"/>
              </a:rPr>
              <a:t>освітнього</a:t>
            </a:r>
            <a:r>
              <a:rPr lang="ru-RU" sz="2800" dirty="0">
                <a:solidFill>
                  <a:srgbClr val="1D1D1B"/>
                </a:solidFill>
                <a:latin typeface="TimesNewRomanPS-BoldMT"/>
              </a:rPr>
              <a:t/>
            </a:r>
            <a:br>
              <a:rPr lang="ru-RU" sz="2800" dirty="0">
                <a:solidFill>
                  <a:srgbClr val="1D1D1B"/>
                </a:solidFill>
                <a:latin typeface="TimesNewRomanPS-BoldMT"/>
              </a:rPr>
            </a:br>
            <a:r>
              <a:rPr lang="ru-RU" sz="2800" b="1" dirty="0" err="1">
                <a:solidFill>
                  <a:srgbClr val="1D1D1B"/>
                </a:solidFill>
                <a:latin typeface="TimesNewRomanPS-BoldMT"/>
              </a:rPr>
              <a:t>процесу</a:t>
            </a:r>
            <a:r>
              <a:rPr lang="ru-RU" sz="2800" b="1" dirty="0">
                <a:solidFill>
                  <a:srgbClr val="1D1D1B"/>
                </a:solidFill>
                <a:latin typeface="TimesNewRomanPS-BoldMT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NewRomanPS-BoldMT"/>
              </a:rPr>
              <a:t>в </a:t>
            </a:r>
            <a:r>
              <a:rPr lang="ru-RU" sz="2800" b="1" dirty="0" err="1">
                <a:solidFill>
                  <a:srgbClr val="000000"/>
                </a:solidFill>
                <a:latin typeface="TimesNewRomanPS-BoldMT"/>
              </a:rPr>
              <a:t>умовах</a:t>
            </a:r>
            <a:r>
              <a:rPr lang="ru-RU" sz="2800" b="1" dirty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NewRomanPS-BoldMT"/>
              </a:rPr>
              <a:t>воєнного</a:t>
            </a:r>
            <a:r>
              <a:rPr lang="ru-RU" sz="2800" b="1" dirty="0">
                <a:solidFill>
                  <a:srgbClr val="000000"/>
                </a:solidFill>
                <a:latin typeface="TimesNewRomanPS-BoldMT"/>
              </a:rPr>
              <a:t> стану та </a:t>
            </a:r>
            <a:r>
              <a:rPr lang="ru-RU" sz="2800" b="1" dirty="0" err="1">
                <a:solidFill>
                  <a:srgbClr val="000000"/>
                </a:solidFill>
                <a:latin typeface="TimesNewRomanPS-BoldMT"/>
              </a:rPr>
              <a:t>надзвичайних</a:t>
            </a:r>
            <a:r>
              <a:rPr lang="ru-RU" sz="2800" b="1" dirty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NewRomanPS-BoldMT"/>
              </a:rPr>
              <a:t>ситуацій</a:t>
            </a:r>
            <a:endParaRPr lang="ru-RU" sz="2800" b="1" dirty="0" smtClean="0">
              <a:solidFill>
                <a:srgbClr val="000000"/>
              </a:solidFill>
              <a:latin typeface="TimesNewRomanPS-BoldMT"/>
            </a:endParaRPr>
          </a:p>
          <a:p>
            <a:endParaRPr lang="ru-RU" sz="2800" b="1" dirty="0" smtClean="0">
              <a:solidFill>
                <a:srgbClr val="000000"/>
              </a:solidFill>
              <a:latin typeface="TimesNewRomanPS-BoldMT"/>
            </a:endParaRPr>
          </a:p>
          <a:p>
            <a:r>
              <a:rPr lang="ru-RU" sz="2800" b="1" dirty="0" err="1">
                <a:solidFill>
                  <a:srgbClr val="000000"/>
                </a:solidFill>
                <a:latin typeface="Arimo-Bold"/>
              </a:rPr>
              <a:t>Матеріал</a:t>
            </a:r>
            <a:r>
              <a:rPr lang="ru-RU" sz="2800" b="1" dirty="0">
                <a:solidFill>
                  <a:srgbClr val="000000"/>
                </a:solidFill>
                <a:latin typeface="Arimo-Bold"/>
              </a:rPr>
              <a:t> не є </a:t>
            </a:r>
            <a:r>
              <a:rPr lang="ru-RU" sz="2800" b="1" dirty="0" err="1">
                <a:solidFill>
                  <a:srgbClr val="000000"/>
                </a:solidFill>
                <a:latin typeface="Arimo-Bold"/>
              </a:rPr>
              <a:t>обов'язковим</a:t>
            </a:r>
            <a:r>
              <a:rPr lang="ru-RU" sz="2800" b="1" dirty="0">
                <a:solidFill>
                  <a:srgbClr val="000000"/>
                </a:solidFill>
                <a:latin typeface="Arimo-Bold"/>
              </a:rPr>
              <a:t> до </a:t>
            </a:r>
            <a:r>
              <a:rPr lang="ru-RU" sz="2800" b="1" dirty="0" err="1">
                <a:solidFill>
                  <a:srgbClr val="000000"/>
                </a:solidFill>
                <a:latin typeface="Arimo-Bold"/>
              </a:rPr>
              <a:t>виконання</a:t>
            </a:r>
            <a:r>
              <a:rPr lang="ru-RU" sz="2800" b="1" dirty="0">
                <a:solidFill>
                  <a:srgbClr val="000000"/>
                </a:solidFill>
                <a:latin typeface="Arimo-Bold"/>
              </a:rPr>
              <a:t> та носить </a:t>
            </a:r>
            <a:r>
              <a:rPr lang="ru-RU" sz="2800" b="1" dirty="0" err="1" smtClean="0">
                <a:solidFill>
                  <a:srgbClr val="000000"/>
                </a:solidFill>
                <a:latin typeface="Arimo-Bold"/>
              </a:rPr>
              <a:t>рекомендаційний</a:t>
            </a:r>
            <a:r>
              <a:rPr lang="ru-RU" sz="2800" b="1" dirty="0" smtClean="0">
                <a:solidFill>
                  <a:srgbClr val="000000"/>
                </a:solidFill>
                <a:latin typeface="Arimo-Bold"/>
              </a:rPr>
              <a:t> характер</a:t>
            </a:r>
            <a:r>
              <a:rPr lang="ru-RU" sz="2800" b="1" dirty="0">
                <a:solidFill>
                  <a:srgbClr val="000000"/>
                </a:solidFill>
                <a:latin typeface="Arimo-Bold"/>
              </a:rPr>
              <a:t>.</a:t>
            </a:r>
            <a:r>
              <a:rPr lang="ru-RU" sz="2800" dirty="0">
                <a:solidFill>
                  <a:srgbClr val="000000"/>
                </a:solidFill>
                <a:latin typeface="Arimo-Bold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Arimo-Bold"/>
              </a:rPr>
            </a:br>
            <a:r>
              <a:rPr lang="ru-RU" sz="2800" dirty="0">
                <a:solidFill>
                  <a:srgbClr val="000000"/>
                </a:solidFill>
                <a:latin typeface="TimesNewRomanPS-BoldMT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NewRomanPS-BoldMT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45035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589648"/>
            <a:ext cx="8507288" cy="4863687"/>
          </a:xfrm>
        </p:spPr>
        <p:txBody>
          <a:bodyPr>
            <a:normAutofit fontScale="55000" lnSpcReduction="20000"/>
          </a:bodyPr>
          <a:lstStyle/>
          <a:p>
            <a:r>
              <a:rPr lang="uk-UA" sz="3200" dirty="0">
                <a:solidFill>
                  <a:srgbClr val="000000"/>
                </a:solidFill>
                <a:latin typeface="Arimo-Regular"/>
              </a:rPr>
              <a:t>1.Вступ</a:t>
            </a:r>
            <a:br>
              <a:rPr lang="uk-UA" sz="3200" dirty="0">
                <a:solidFill>
                  <a:srgbClr val="000000"/>
                </a:solidFill>
                <a:latin typeface="Arimo-Regular"/>
              </a:rPr>
            </a:br>
            <a:r>
              <a:rPr lang="uk-UA" sz="3200" dirty="0">
                <a:solidFill>
                  <a:srgbClr val="000000"/>
                </a:solidFill>
                <a:latin typeface="Arimo-Regular"/>
              </a:rPr>
              <a:t>2. Складники «Плану реагування на надзвичайні ситуації вихователя</a:t>
            </a:r>
            <a:br>
              <a:rPr lang="uk-UA" sz="3200" dirty="0">
                <a:solidFill>
                  <a:srgbClr val="000000"/>
                </a:solidFill>
                <a:latin typeface="Arimo-Regular"/>
              </a:rPr>
            </a:br>
            <a:r>
              <a:rPr lang="uk-UA" sz="3200" dirty="0">
                <a:solidFill>
                  <a:srgbClr val="000000"/>
                </a:solidFill>
                <a:latin typeface="Arimo-Regular"/>
              </a:rPr>
              <a:t>закладу</a:t>
            </a:r>
            <a:br>
              <a:rPr lang="uk-UA" sz="3200" dirty="0">
                <a:solidFill>
                  <a:srgbClr val="000000"/>
                </a:solidFill>
                <a:latin typeface="Arimo-Regular"/>
              </a:rPr>
            </a:br>
            <a:r>
              <a:rPr lang="uk-UA" sz="3200" dirty="0">
                <a:solidFill>
                  <a:srgbClr val="000000"/>
                </a:solidFill>
                <a:latin typeface="Arimo-Regular"/>
              </a:rPr>
              <a:t>дошкільної освіти»</a:t>
            </a:r>
            <a:br>
              <a:rPr lang="uk-UA" sz="3200" dirty="0">
                <a:solidFill>
                  <a:srgbClr val="000000"/>
                </a:solidFill>
                <a:latin typeface="Arimo-Regular"/>
              </a:rPr>
            </a:br>
            <a:r>
              <a:rPr lang="uk-UA" sz="3200" dirty="0">
                <a:solidFill>
                  <a:srgbClr val="000000"/>
                </a:solidFill>
                <a:latin typeface="Arimo-Regular"/>
              </a:rPr>
              <a:t>3. Алгоритм складання «Плану реагування на надзвичайні ситуації вихователя</a:t>
            </a:r>
            <a:br>
              <a:rPr lang="uk-UA" sz="3200" dirty="0">
                <a:solidFill>
                  <a:srgbClr val="000000"/>
                </a:solidFill>
                <a:latin typeface="Arimo-Regular"/>
              </a:rPr>
            </a:br>
            <a:r>
              <a:rPr lang="uk-UA" sz="3200" dirty="0">
                <a:solidFill>
                  <a:srgbClr val="000000"/>
                </a:solidFill>
                <a:latin typeface="Arimo-Regular"/>
              </a:rPr>
              <a:t>закладу дошкільної освіти»</a:t>
            </a:r>
            <a:br>
              <a:rPr lang="uk-UA" sz="3200" dirty="0">
                <a:solidFill>
                  <a:srgbClr val="000000"/>
                </a:solidFill>
                <a:latin typeface="Arimo-Regular"/>
              </a:rPr>
            </a:br>
            <a:r>
              <a:rPr lang="uk-UA" sz="3200" dirty="0">
                <a:solidFill>
                  <a:srgbClr val="000000"/>
                </a:solidFill>
                <a:latin typeface="Arimo-Regular"/>
              </a:rPr>
              <a:t>4. Визначаємо найбільш потенційні ризики для ЗДО</a:t>
            </a:r>
            <a:br>
              <a:rPr lang="uk-UA" sz="3200" dirty="0">
                <a:solidFill>
                  <a:srgbClr val="000000"/>
                </a:solidFill>
                <a:latin typeface="Arimo-Regular"/>
              </a:rPr>
            </a:br>
            <a:r>
              <a:rPr lang="uk-UA" sz="3200" dirty="0">
                <a:solidFill>
                  <a:srgbClr val="000000"/>
                </a:solidFill>
                <a:latin typeface="Arimo-Regular"/>
              </a:rPr>
              <a:t>5. Як обрати план реагування у випадку надзвичайної ситуації</a:t>
            </a:r>
            <a:br>
              <a:rPr lang="uk-UA" sz="3200" dirty="0">
                <a:solidFill>
                  <a:srgbClr val="000000"/>
                </a:solidFill>
                <a:latin typeface="Arimo-Regular"/>
              </a:rPr>
            </a:br>
            <a:r>
              <a:rPr lang="uk-UA" sz="3200" dirty="0">
                <a:solidFill>
                  <a:srgbClr val="000000"/>
                </a:solidFill>
                <a:latin typeface="Arimo-Regular"/>
              </a:rPr>
              <a:t>6. Приклади мапи евакуації групи у випадку надзвичайної ситуації</a:t>
            </a:r>
            <a:br>
              <a:rPr lang="uk-UA" sz="3200" dirty="0">
                <a:solidFill>
                  <a:srgbClr val="000000"/>
                </a:solidFill>
                <a:latin typeface="Arimo-Regular"/>
              </a:rPr>
            </a:br>
            <a:r>
              <a:rPr lang="uk-UA" sz="3200" dirty="0">
                <a:solidFill>
                  <a:srgbClr val="000000"/>
                </a:solidFill>
                <a:latin typeface="Arimo-Regular"/>
              </a:rPr>
              <a:t>7. Додатки</a:t>
            </a:r>
            <a:br>
              <a:rPr lang="uk-UA" sz="3200" dirty="0">
                <a:solidFill>
                  <a:srgbClr val="000000"/>
                </a:solidFill>
                <a:latin typeface="Arimo-Regular"/>
              </a:rPr>
            </a:br>
            <a:r>
              <a:rPr lang="uk-UA" sz="3200" dirty="0">
                <a:solidFill>
                  <a:srgbClr val="000000"/>
                </a:solidFill>
                <a:latin typeface="Arimo-Regular"/>
              </a:rPr>
              <a:t>7.1. Титульна сторінка</a:t>
            </a:r>
            <a:br>
              <a:rPr lang="uk-UA" sz="3200" dirty="0">
                <a:solidFill>
                  <a:srgbClr val="000000"/>
                </a:solidFill>
                <a:latin typeface="Arimo-Regular"/>
              </a:rPr>
            </a:br>
            <a:r>
              <a:rPr lang="uk-UA" sz="3200" dirty="0">
                <a:solidFill>
                  <a:srgbClr val="000000"/>
                </a:solidFill>
                <a:latin typeface="Arimo-Regular"/>
              </a:rPr>
              <a:t>7.2. Контакти екстрених служб</a:t>
            </a:r>
            <a:br>
              <a:rPr lang="uk-UA" sz="3200" dirty="0">
                <a:solidFill>
                  <a:srgbClr val="000000"/>
                </a:solidFill>
                <a:latin typeface="Arimo-Regular"/>
              </a:rPr>
            </a:br>
            <a:r>
              <a:rPr lang="uk-UA" sz="3200" dirty="0">
                <a:solidFill>
                  <a:srgbClr val="000000"/>
                </a:solidFill>
                <a:latin typeface="Arimo-Regular"/>
              </a:rPr>
              <a:t>7.3. Команда реагування у випадку надзвичайної ситуації</a:t>
            </a:r>
            <a:br>
              <a:rPr lang="uk-UA" sz="3200" dirty="0">
                <a:solidFill>
                  <a:srgbClr val="000000"/>
                </a:solidFill>
                <a:latin typeface="Arimo-Regular"/>
              </a:rPr>
            </a:br>
            <a:r>
              <a:rPr lang="uk-UA" sz="3200" dirty="0">
                <a:solidFill>
                  <a:srgbClr val="000000"/>
                </a:solidFill>
                <a:latin typeface="Arimo-Regular"/>
              </a:rPr>
              <a:t>7.4. План реагування у випадку надзвичайної ситуації</a:t>
            </a:r>
            <a:br>
              <a:rPr lang="uk-UA" sz="3200" dirty="0">
                <a:solidFill>
                  <a:srgbClr val="000000"/>
                </a:solidFill>
                <a:latin typeface="Arimo-Regular"/>
              </a:rPr>
            </a:br>
            <a:r>
              <a:rPr lang="uk-UA" sz="3200" dirty="0">
                <a:solidFill>
                  <a:srgbClr val="000000"/>
                </a:solidFill>
                <a:latin typeface="Arimo-Regular"/>
              </a:rPr>
              <a:t>7.4.1. План дій у випадку евакуації за межі ЗДО</a:t>
            </a:r>
            <a:br>
              <a:rPr lang="uk-UA" sz="3200" dirty="0">
                <a:solidFill>
                  <a:srgbClr val="000000"/>
                </a:solidFill>
                <a:latin typeface="Arimo-Regular"/>
              </a:rPr>
            </a:br>
            <a:r>
              <a:rPr lang="uk-UA" sz="3200" dirty="0">
                <a:solidFill>
                  <a:srgbClr val="000000"/>
                </a:solidFill>
                <a:latin typeface="Arimo-Regular"/>
              </a:rPr>
              <a:t>7.4.2. План дій у випадку аварійного блокування</a:t>
            </a:r>
            <a:br>
              <a:rPr lang="uk-UA" sz="3200" dirty="0">
                <a:solidFill>
                  <a:srgbClr val="000000"/>
                </a:solidFill>
                <a:latin typeface="Arimo-Regular"/>
              </a:rPr>
            </a:br>
            <a:r>
              <a:rPr lang="uk-UA" sz="3200" dirty="0">
                <a:solidFill>
                  <a:srgbClr val="000000"/>
                </a:solidFill>
                <a:latin typeface="Arimo-Regular"/>
              </a:rPr>
              <a:t>7.4.3. План дій у випадку укриття у приміщенні закладу освіти</a:t>
            </a:r>
            <a:br>
              <a:rPr lang="uk-UA" sz="3200" dirty="0">
                <a:solidFill>
                  <a:srgbClr val="000000"/>
                </a:solidFill>
                <a:latin typeface="Arimo-Regular"/>
              </a:rPr>
            </a:br>
            <a:r>
              <a:rPr lang="uk-UA" sz="3200" dirty="0">
                <a:solidFill>
                  <a:srgbClr val="000000"/>
                </a:solidFill>
                <a:latin typeface="Arimo-Regular"/>
              </a:rPr>
              <a:t>7.5. Мапа евакуації групи</a:t>
            </a:r>
            <a:br>
              <a:rPr lang="uk-UA" sz="3200" dirty="0">
                <a:solidFill>
                  <a:srgbClr val="000000"/>
                </a:solidFill>
                <a:latin typeface="Arimo-Regular"/>
              </a:rPr>
            </a:br>
            <a:r>
              <a:rPr lang="uk-UA" sz="3200" dirty="0">
                <a:solidFill>
                  <a:srgbClr val="000000"/>
                </a:solidFill>
                <a:latin typeface="Arimo-Regular"/>
              </a:rPr>
              <a:t>7.6. Список дітей та контактів батьків</a:t>
            </a:r>
            <a:br>
              <a:rPr lang="uk-UA" sz="3200" dirty="0">
                <a:solidFill>
                  <a:srgbClr val="000000"/>
                </a:solidFill>
                <a:latin typeface="Arimo-Regular"/>
              </a:rPr>
            </a:br>
            <a:endParaRPr lang="uk-UA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pPr marL="365760" lvl="0" indent="-256032">
              <a:spcBef>
                <a:spcPts val="400"/>
              </a:spcBef>
            </a:pPr>
            <a:r>
              <a:rPr lang="ru-RU" sz="1500" b="0" dirty="0" smtClean="0">
                <a:solidFill>
                  <a:srgbClr val="000000"/>
                </a:solidFill>
                <a:effectLst/>
                <a:latin typeface="TimesNewRomanPSMT"/>
                <a:ea typeface="+mn-ea"/>
                <a:cs typeface="+mn-cs"/>
              </a:rPr>
              <a:t/>
            </a:r>
            <a:br>
              <a:rPr lang="ru-RU" sz="1500" b="0" dirty="0" smtClean="0">
                <a:solidFill>
                  <a:srgbClr val="000000"/>
                </a:solidFill>
                <a:effectLst/>
                <a:latin typeface="TimesNewRomanPSMT"/>
                <a:ea typeface="+mn-ea"/>
                <a:cs typeface="+mn-cs"/>
              </a:rPr>
            </a:br>
            <a:r>
              <a:rPr lang="ru-RU" sz="1500" b="0" dirty="0" err="1" smtClean="0">
                <a:solidFill>
                  <a:srgbClr val="000000"/>
                </a:solidFill>
                <a:effectLst/>
                <a:latin typeface="TimesNewRomanPSMT"/>
                <a:ea typeface="+mn-ea"/>
                <a:cs typeface="+mn-cs"/>
              </a:rPr>
              <a:t>Додаток</a:t>
            </a:r>
            <a:r>
              <a:rPr lang="ru-RU" sz="1500" b="0" dirty="0" smtClean="0">
                <a:solidFill>
                  <a:srgbClr val="000000"/>
                </a:solidFill>
                <a:effectLst/>
                <a:latin typeface="TimesNewRomanPSMT"/>
                <a:ea typeface="+mn-ea"/>
                <a:cs typeface="+mn-cs"/>
              </a:rPr>
              <a:t> </a:t>
            </a:r>
            <a:r>
              <a:rPr lang="ru-RU" sz="1500" b="0" dirty="0">
                <a:solidFill>
                  <a:srgbClr val="000000"/>
                </a:solidFill>
                <a:effectLst/>
                <a:latin typeface="TimesNewRomanPSMT"/>
                <a:ea typeface="+mn-ea"/>
                <a:cs typeface="+mn-cs"/>
              </a:rPr>
              <a:t>2</a:t>
            </a:r>
            <a:br>
              <a:rPr lang="ru-RU" sz="1500" b="0" dirty="0">
                <a:solidFill>
                  <a:srgbClr val="000000"/>
                </a:solidFill>
                <a:effectLst/>
                <a:latin typeface="TimesNewRomanPSMT"/>
                <a:ea typeface="+mn-ea"/>
                <a:cs typeface="+mn-cs"/>
              </a:rPr>
            </a:br>
            <a:r>
              <a:rPr lang="ru-RU" sz="1500" b="0" dirty="0">
                <a:solidFill>
                  <a:srgbClr val="000000"/>
                </a:solidFill>
                <a:effectLst/>
                <a:latin typeface="TimesNewRomanPSMT"/>
                <a:ea typeface="+mn-ea"/>
                <a:cs typeface="+mn-cs"/>
              </a:rPr>
              <a:t>до листа МОН </a:t>
            </a:r>
            <a:r>
              <a:rPr lang="ru-RU" sz="1500" b="0" dirty="0" err="1">
                <a:solidFill>
                  <a:srgbClr val="000000"/>
                </a:solidFill>
                <a:effectLst/>
                <a:latin typeface="TimesNewRomanPSMT"/>
                <a:ea typeface="+mn-ea"/>
                <a:cs typeface="+mn-cs"/>
              </a:rPr>
              <a:t>від</a:t>
            </a:r>
            <a:r>
              <a:rPr lang="ru-RU" sz="1500" b="0" dirty="0">
                <a:solidFill>
                  <a:srgbClr val="000000"/>
                </a:solidFill>
                <a:effectLst/>
                <a:latin typeface="TimesNewRomanPSMT"/>
                <a:ea typeface="+mn-ea"/>
                <a:cs typeface="+mn-cs"/>
              </a:rPr>
              <a:t> __.04.2022 №</a:t>
            </a:r>
            <a:br>
              <a:rPr lang="ru-RU" sz="1500" b="0" dirty="0">
                <a:solidFill>
                  <a:srgbClr val="000000"/>
                </a:solidFill>
                <a:effectLst/>
                <a:latin typeface="TimesNewRomanPSMT"/>
                <a:ea typeface="+mn-ea"/>
                <a:cs typeface="+mn-cs"/>
              </a:rPr>
            </a:br>
            <a:r>
              <a:rPr lang="ru-RU" sz="1500" b="0" dirty="0">
                <a:solidFill>
                  <a:srgbClr val="000000"/>
                </a:solidFill>
                <a:effectLst/>
                <a:latin typeface="TimesNewRomanPSMT"/>
                <a:ea typeface="+mn-ea"/>
                <a:cs typeface="+mn-cs"/>
              </a:rPr>
              <a:t/>
            </a:r>
            <a:br>
              <a:rPr lang="ru-RU" sz="1500" b="0" dirty="0">
                <a:solidFill>
                  <a:srgbClr val="000000"/>
                </a:solidFill>
                <a:effectLst/>
                <a:latin typeface="TimesNewRomanPSMT"/>
                <a:ea typeface="+mn-ea"/>
                <a:cs typeface="+mn-cs"/>
              </a:rPr>
            </a:b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План реагування на надзвичайні ситуації вихователя закладу дошкільної освіти</a:t>
            </a:r>
            <a:endParaRPr lang="uk-UA" sz="2800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8708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cene3d>
            <a:camera prst="perspectiveContrastingRightFacing"/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Найголовніша цінність для людини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3942" y="2276872"/>
            <a:ext cx="3627842" cy="27328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Життя окремої людини має сенс лише настільки, наскільки вона намагається зробити життя інших гарнішим та благороднішим.</a:t>
            </a:r>
            <a:br>
              <a:rPr lang="uk-UA" sz="20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uk-UA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Енштейн</a:t>
            </a:r>
            <a:r>
              <a:rPr lang="uk-UA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3968" y="1772816"/>
            <a:ext cx="4320480" cy="24376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Зміни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 – закон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життя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. І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ті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,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хто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думають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лише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 про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минуле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чи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тільки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 про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сьогодення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,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безперечно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 –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пропустять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майбутнє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ProximaNovaRegular"/>
              </a:rPr>
              <a:t>.</a:t>
            </a: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ProximaNovaRegular"/>
            </a:endParaRP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ProximaNovaRegular"/>
              </a:rPr>
              <a:t>                         Джон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ProximaNovaRegular"/>
              </a:rPr>
              <a:t>Ф.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  <a:latin typeface="ProximaNovaRegular"/>
              </a:rPr>
              <a:t>Кеннеді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4008" y="4357694"/>
            <a:ext cx="4342854" cy="22396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ProximaNovaRegular"/>
              </a:rPr>
              <a:t>Лише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ProximaNovaRegular"/>
              </a:rPr>
              <a:t>дві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ProximaNovaRegular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ProximaNovaRegular"/>
              </a:rPr>
              <a:t>речі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ProximaNovaRegular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ProximaNovaRegular"/>
              </a:rPr>
              <a:t>уподібнюють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ProximaNovaRegular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ProximaNovaRegular"/>
              </a:rPr>
              <a:t>людину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ProximaNovaRegular"/>
              </a:rPr>
              <a:t> з Богом: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ProximaNovaRegular"/>
              </a:rPr>
              <a:t>життя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ProximaNovaRegular"/>
              </a:rPr>
              <a:t> для блага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ProximaNovaRegular"/>
              </a:rPr>
              <a:t>суспільства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ProximaNovaRegular"/>
              </a:rPr>
              <a:t> і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ProximaNovaRegular"/>
              </a:rPr>
              <a:t>правдивість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ProximaNovaRegular"/>
              </a:rPr>
              <a:t>.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ru-RU" sz="2000" b="1" dirty="0">
              <a:solidFill>
                <a:schemeClr val="accent6">
                  <a:lumMod val="60000"/>
                  <a:lumOff val="40000"/>
                </a:schemeClr>
              </a:solidFill>
              <a:latin typeface="ProximaNovaRegular"/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ProximaNovaRegular"/>
              </a:rPr>
              <a:t>ПІФАГОР</a:t>
            </a:r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endParaRPr lang="ru-RU" sz="2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98" name="AutoShape 2" descr="Картинки по запросу &quot;найголовніша цінність Збереження здоров’я всіх людей України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9" name="Picture 3" descr="C:\Анютка 2\Волонтери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0793" y="5057775"/>
            <a:ext cx="2543175" cy="1800225"/>
          </a:xfrm>
          <a:prstGeom prst="rect">
            <a:avLst/>
          </a:prstGeom>
          <a:noFill/>
        </p:spPr>
      </p:pic>
      <p:pic>
        <p:nvPicPr>
          <p:cNvPr id="4100" name="Picture 4" descr="C:\Анютка 2\Волонтери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57166"/>
            <a:ext cx="2436147" cy="1274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chemeClr val="accent2">
                    <a:lumMod val="75000"/>
                  </a:schemeClr>
                </a:solidFill>
                <a:latin typeface="TimesNewRomanPSMT"/>
              </a:rPr>
              <a:t>Базовий компонент дошкільної освіти </a:t>
            </a:r>
            <a:r>
              <a:rPr lang="uk-UA" sz="3200" b="1" dirty="0">
                <a:solidFill>
                  <a:srgbClr val="000000"/>
                </a:solidFill>
                <a:latin typeface="TimesNewRomanPSMT"/>
              </a:rPr>
              <a:t>(2021), як стандарт дошкільної </a:t>
            </a:r>
            <a:r>
              <a:rPr lang="uk-UA" sz="3200" b="1" dirty="0" smtClean="0">
                <a:solidFill>
                  <a:srgbClr val="000000"/>
                </a:solidFill>
                <a:latin typeface="TimesNewRomanPSMT"/>
              </a:rPr>
              <a:t>освіти, є </a:t>
            </a:r>
            <a:r>
              <a:rPr lang="uk-UA" sz="3200" b="1" dirty="0">
                <a:solidFill>
                  <a:srgbClr val="000000"/>
                </a:solidFill>
                <a:latin typeface="TimesNewRomanPSMT"/>
              </a:rPr>
              <a:t>актуальним у будь-який час. Він утверджує політику держави у </a:t>
            </a:r>
            <a:r>
              <a:rPr lang="uk-UA" sz="3200" b="1" dirty="0" smtClean="0">
                <a:solidFill>
                  <a:srgbClr val="000000"/>
                </a:solidFill>
                <a:latin typeface="TimesNewRomanPSMT"/>
              </a:rPr>
              <a:t>галузі дошкільної </a:t>
            </a:r>
            <a:r>
              <a:rPr lang="uk-UA" sz="3200" b="1" dirty="0">
                <a:solidFill>
                  <a:srgbClr val="000000"/>
                </a:solidFill>
                <a:latin typeface="TimesNewRomanPSMT"/>
              </a:rPr>
              <a:t>освіти. Заклади дошкільної освіти мають відповідати його вимогам </a:t>
            </a:r>
            <a:r>
              <a:rPr lang="uk-UA" sz="3200" b="1" dirty="0" smtClean="0">
                <a:solidFill>
                  <a:srgbClr val="000000"/>
                </a:solidFill>
                <a:latin typeface="TimesNewRomanPSMT"/>
              </a:rPr>
              <a:t>і під </a:t>
            </a:r>
            <a:r>
              <a:rPr lang="uk-UA" sz="3200" b="1" dirty="0">
                <a:solidFill>
                  <a:srgbClr val="000000"/>
                </a:solidFill>
                <a:latin typeface="TimesNewRomanPSMT"/>
              </a:rPr>
              <a:t>час дії воєнного стану.</a:t>
            </a:r>
            <a:br>
              <a:rPr lang="uk-UA" sz="3200" b="1" dirty="0">
                <a:solidFill>
                  <a:srgbClr val="000000"/>
                </a:solidFill>
                <a:latin typeface="TimesNewRomanPSMT"/>
              </a:rPr>
            </a:br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1050877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602394" cy="490000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uk-UA" sz="2800" dirty="0" smtClean="0">
                <a:solidFill>
                  <a:srgbClr val="000000"/>
                </a:solidFill>
                <a:latin typeface="TimesNewRomanPSMT"/>
              </a:rPr>
              <a:t>-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ідеї гуманістичної педагогіки, спрямовані на гуманне ставлення до дитини;</a:t>
            </a:r>
            <a:br>
              <a:rPr lang="uk-UA" sz="2800" b="1" dirty="0">
                <a:solidFill>
                  <a:srgbClr val="000000"/>
                </a:solidFill>
                <a:latin typeface="TimesNewRomanPSMT"/>
              </a:rPr>
            </a:b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- теорія </a:t>
            </a:r>
            <a:r>
              <a:rPr lang="uk-UA" sz="2800" b="1" dirty="0" err="1">
                <a:solidFill>
                  <a:srgbClr val="000000"/>
                </a:solidFill>
                <a:latin typeface="TimesNewRomanPSMT"/>
              </a:rPr>
              <a:t>природовідповідності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, за якою у дитини треба розвивати задатки </a:t>
            </a:r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та здібності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, зберігаючи її природу;</a:t>
            </a:r>
            <a:br>
              <a:rPr lang="uk-UA" sz="2800" b="1" dirty="0">
                <a:solidFill>
                  <a:srgbClr val="000000"/>
                </a:solidFill>
                <a:latin typeface="TimesNewRomanPSMT"/>
              </a:rPr>
            </a:b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- ідеї про патріотичне і громадянське виховання, використання казки та </a:t>
            </a:r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ігри у гармонійному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розвитку особистості;</a:t>
            </a:r>
            <a:br>
              <a:rPr lang="uk-UA" sz="2800" b="1" dirty="0">
                <a:solidFill>
                  <a:srgbClr val="000000"/>
                </a:solidFill>
                <a:latin typeface="TimesNewRomanPSMT"/>
              </a:rPr>
            </a:b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- ідея солідарної відповідальності держави, громади, родини, </a:t>
            </a:r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фахівців педагогічної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освіти й інших професій, причетних до піклування, догляду </a:t>
            </a:r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та </a:t>
            </a:r>
            <a:r>
              <a:rPr lang="ru-RU" sz="2800" b="1" dirty="0" err="1" smtClean="0">
                <a:solidFill>
                  <a:srgbClr val="000000"/>
                </a:solidFill>
                <a:latin typeface="TimesNewRomanPSMT"/>
              </a:rPr>
              <a:t>розвитку</a:t>
            </a:r>
            <a:r>
              <a:rPr lang="ru-RU" sz="2800" b="1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NewRomanPSMT"/>
              </a:rPr>
              <a:t>дітей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NewRomanPSMT"/>
              </a:rPr>
              <a:t>раннього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 і </a:t>
            </a:r>
            <a:r>
              <a:rPr lang="ru-RU" sz="2800" b="1" dirty="0" err="1">
                <a:solidFill>
                  <a:srgbClr val="000000"/>
                </a:solidFill>
                <a:latin typeface="TimesNewRomanPSMT"/>
              </a:rPr>
              <a:t>дошкільного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NewRomanPSMT"/>
              </a:rPr>
              <a:t>віку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.</a:t>
            </a:r>
            <a:br>
              <a:rPr lang="ru-RU" sz="2800" b="1" dirty="0">
                <a:solidFill>
                  <a:srgbClr val="000000"/>
                </a:solidFill>
                <a:latin typeface="TimesNewRomanPSMT"/>
              </a:rPr>
            </a:b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uk-UA" sz="2800" b="1" dirty="0">
                <a:solidFill>
                  <a:srgbClr val="000000"/>
                </a:solidFill>
                <a:latin typeface="TimesNewRomanPSMT"/>
              </a:rPr>
            </a:br>
            <a:endParaRPr lang="uk-UA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dirty="0" smtClean="0">
                <a:solidFill>
                  <a:srgbClr val="000000"/>
                </a:solidFill>
                <a:effectLst/>
                <a:latin typeface="TimesNewRomanPS-BoldMT"/>
                <a:ea typeface="+mn-ea"/>
                <a:cs typeface="+mn-cs"/>
              </a:rPr>
              <a:t/>
            </a:r>
            <a:br>
              <a:rPr lang="uk-UA" sz="3100" dirty="0" smtClean="0">
                <a:solidFill>
                  <a:srgbClr val="000000"/>
                </a:solidFill>
                <a:effectLst/>
                <a:latin typeface="TimesNewRomanPS-BoldMT"/>
                <a:ea typeface="+mn-ea"/>
                <a:cs typeface="+mn-cs"/>
              </a:rPr>
            </a:br>
            <a:r>
              <a:rPr lang="uk-UA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NewRomanPS-BoldMT"/>
                <a:ea typeface="+mn-ea"/>
                <a:cs typeface="+mn-cs"/>
              </a:rPr>
              <a:t>Наскрізними </a:t>
            </a:r>
            <a:r>
              <a:rPr lang="uk-UA" sz="3100" dirty="0">
                <a:solidFill>
                  <a:schemeClr val="accent3">
                    <a:lumMod val="75000"/>
                  </a:schemeClr>
                </a:solidFill>
                <a:effectLst/>
                <a:latin typeface="TimesNewRomanPSMT"/>
                <a:ea typeface="+mn-ea"/>
                <a:cs typeface="+mn-cs"/>
              </a:rPr>
              <a:t>в організації освітнього процесу з дітьми будь-якої вікової групи</a:t>
            </a:r>
            <a:br>
              <a:rPr lang="uk-UA" sz="3100" dirty="0">
                <a:solidFill>
                  <a:schemeClr val="accent3">
                    <a:lumMod val="75000"/>
                  </a:schemeClr>
                </a:solidFill>
                <a:effectLst/>
                <a:latin typeface="TimesNewRomanPSMT"/>
                <a:ea typeface="+mn-ea"/>
                <a:cs typeface="+mn-cs"/>
              </a:rPr>
            </a:br>
            <a:r>
              <a:rPr lang="uk-UA" sz="3100" dirty="0">
                <a:solidFill>
                  <a:schemeClr val="accent3">
                    <a:lumMod val="75000"/>
                  </a:schemeClr>
                </a:solidFill>
                <a:effectLst/>
                <a:latin typeface="TimesNewRomanPSMT"/>
                <a:ea typeface="+mn-ea"/>
                <a:cs typeface="+mn-cs"/>
              </a:rPr>
              <a:t>мають бути такі </a:t>
            </a:r>
            <a:r>
              <a:rPr lang="uk-UA" sz="3100" dirty="0">
                <a:solidFill>
                  <a:schemeClr val="accent3">
                    <a:lumMod val="75000"/>
                  </a:schemeClr>
                </a:solidFill>
                <a:effectLst/>
                <a:latin typeface="TimesNewRomanPS-BoldMT"/>
                <a:ea typeface="+mn-ea"/>
                <a:cs typeface="+mn-cs"/>
              </a:rPr>
              <a:t>ідеї та теорії</a:t>
            </a:r>
            <a:r>
              <a:rPr lang="uk-UA" sz="3100" dirty="0">
                <a:solidFill>
                  <a:schemeClr val="accent3">
                    <a:lumMod val="75000"/>
                  </a:schemeClr>
                </a:solidFill>
                <a:effectLst/>
                <a:latin typeface="TimesNewRomanPSMT"/>
                <a:ea typeface="+mn-ea"/>
                <a:cs typeface="+mn-cs"/>
              </a:rPr>
              <a:t>:</a:t>
            </a:r>
            <a:r>
              <a:rPr lang="uk-UA" sz="2200" dirty="0">
                <a:solidFill>
                  <a:schemeClr val="accent3">
                    <a:lumMod val="75000"/>
                  </a:schemeClr>
                </a:solidFill>
                <a:effectLst/>
                <a:latin typeface="TimesNewRomanPSMT"/>
                <a:ea typeface="+mn-ea"/>
                <a:cs typeface="+mn-cs"/>
              </a:rPr>
              <a:t/>
            </a:r>
            <a:br>
              <a:rPr lang="uk-UA" sz="2200" dirty="0">
                <a:solidFill>
                  <a:schemeClr val="accent3">
                    <a:lumMod val="75000"/>
                  </a:schemeClr>
                </a:solidFill>
                <a:effectLst/>
                <a:latin typeface="TimesNewRomanPSMT"/>
                <a:ea typeface="+mn-ea"/>
                <a:cs typeface="+mn-cs"/>
              </a:rPr>
            </a:br>
            <a:endParaRPr lang="uk-UA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482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39265" y="1462369"/>
            <a:ext cx="8433197" cy="4525963"/>
          </a:xfrm>
        </p:spPr>
        <p:txBody>
          <a:bodyPr>
            <a:normAutofit fontScale="85000" lnSpcReduction="20000"/>
          </a:bodyPr>
          <a:lstStyle/>
          <a:p>
            <a:r>
              <a:rPr lang="uk-UA" sz="2400" b="1" dirty="0">
                <a:solidFill>
                  <a:srgbClr val="000000"/>
                </a:solidFill>
                <a:latin typeface="TimesNewRomanPSMT"/>
              </a:rPr>
              <a:t>-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організація психологічної, методичної підтримки педагогічних працівників</a:t>
            </a:r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;</a:t>
            </a:r>
            <a:endParaRPr lang="uk-UA" sz="2400" b="1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uk-UA" sz="2400" b="1" dirty="0" smtClean="0">
                <a:solidFill>
                  <a:srgbClr val="000000"/>
                </a:solidFill>
                <a:latin typeface="TimesNewRomanPSMT"/>
              </a:rPr>
              <a:t>-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підтримка дітей та батьків у складних ситуаціях;</a:t>
            </a:r>
            <a:r>
              <a:rPr lang="uk-UA" sz="2400" b="1" dirty="0">
                <a:solidFill>
                  <a:srgbClr val="000000"/>
                </a:solidFill>
                <a:latin typeface="TimesNewRomanPSMT"/>
              </a:rPr>
              <a:t> -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організація освітнього процесу з дітьми раннього та дошкільного віку;</a:t>
            </a:r>
            <a:r>
              <a:rPr lang="uk-UA" sz="2400" b="1" dirty="0">
                <a:solidFill>
                  <a:srgbClr val="000000"/>
                </a:solidFill>
                <a:latin typeface="TimesNewRomanPSMT"/>
              </a:rPr>
              <a:t> </a:t>
            </a:r>
            <a:endParaRPr lang="uk-UA" sz="2400" b="1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uk-UA" sz="2400" b="1" dirty="0" smtClean="0">
                <a:solidFill>
                  <a:srgbClr val="000000"/>
                </a:solidFill>
                <a:latin typeface="TimesNewRomanPSMT"/>
              </a:rPr>
              <a:t>-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налагодження зв’язків і підтримка педагогічного партнерства ЗДО </a:t>
            </a:r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з батьками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вихованців, представниками територіальних громад</a:t>
            </a:r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;</a:t>
            </a:r>
          </a:p>
          <a:p>
            <a:r>
              <a:rPr lang="uk-UA" sz="2400" b="1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2400" b="1" dirty="0">
                <a:solidFill>
                  <a:srgbClr val="000000"/>
                </a:solidFill>
                <a:latin typeface="TimesNewRomanPSMT"/>
              </a:rPr>
              <a:t>-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надання різних видів психолого-педагогічної підтримки дітям, батькам</a:t>
            </a:r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;</a:t>
            </a:r>
          </a:p>
          <a:p>
            <a:r>
              <a:rPr lang="uk-UA" sz="2400" b="1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uk-UA" sz="2400" b="1" dirty="0">
                <a:solidFill>
                  <a:srgbClr val="000000"/>
                </a:solidFill>
                <a:latin typeface="TimesNewRomanPSMT"/>
              </a:rPr>
              <a:t>- 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здійснення психолого-педагогічного супроводу дітей, зокрема й </a:t>
            </a:r>
            <a:r>
              <a:rPr lang="uk-UA" sz="2800" b="1" dirty="0" smtClean="0">
                <a:solidFill>
                  <a:srgbClr val="000000"/>
                </a:solidFill>
                <a:latin typeface="TimesNewRomanPSMT"/>
              </a:rPr>
              <a:t>з особливими освітніми потребами.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uk-UA" sz="2800" b="1" dirty="0">
                <a:solidFill>
                  <a:srgbClr val="000000"/>
                </a:solidFill>
                <a:latin typeface="TimesNewRomanPSMT"/>
              </a:rPr>
            </a:br>
            <a:endParaRPr lang="uk-UA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</a:b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  <a:t>Актуальні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  <a:t>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  <a:t>питання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-BoldMT"/>
              </a:rPr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в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умовах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воєнного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</a:rPr>
              <a:t> стану:</a:t>
            </a:r>
            <a:r>
              <a:rPr lang="ru-RU" sz="3200" dirty="0">
                <a:solidFill>
                  <a:srgbClr val="000000"/>
                </a:solidFill>
                <a:effectLst/>
                <a:latin typeface="TimesNewRomanPSMT"/>
              </a:rPr>
              <a:t/>
            </a:r>
            <a:br>
              <a:rPr lang="ru-RU" sz="3200" dirty="0">
                <a:solidFill>
                  <a:srgbClr val="000000"/>
                </a:solidFill>
                <a:effectLst/>
                <a:latin typeface="TimesNewRomanPSMT"/>
              </a:rPr>
            </a:b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733466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 lnSpcReduction="10000"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На </a:t>
            </a:r>
            <a:r>
              <a:rPr lang="ru-RU" sz="2800" b="1" dirty="0" err="1">
                <a:solidFill>
                  <a:srgbClr val="000000"/>
                </a:solidFill>
                <a:latin typeface="TimesNewRomanPSMT"/>
              </a:rPr>
              <a:t>сайті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 МОН у </a:t>
            </a:r>
            <a:r>
              <a:rPr lang="ru-RU" sz="2800" b="1" dirty="0" err="1">
                <a:solidFill>
                  <a:srgbClr val="000000"/>
                </a:solidFill>
                <a:latin typeface="TimesNewRomanPSMT"/>
              </a:rPr>
              <a:t>вільному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NewRomanPSMT"/>
              </a:rPr>
              <a:t>доступі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NewRomanPSMT"/>
              </a:rPr>
              <a:t>зібрано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NewRomanPSMT"/>
              </a:rPr>
              <a:t>матеріали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, з </a:t>
            </a:r>
            <a:r>
              <a:rPr lang="ru-RU" sz="2800" b="1" dirty="0" err="1">
                <a:solidFill>
                  <a:srgbClr val="000000"/>
                </a:solidFill>
                <a:latin typeface="TimesNewRomanPSMT"/>
              </a:rPr>
              <a:t>допомогою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NewRomanPSMT"/>
              </a:rPr>
              <a:t>яких</a:t>
            </a: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ru-RU" sz="2800" b="1" dirty="0">
                <a:solidFill>
                  <a:srgbClr val="000000"/>
                </a:solidFill>
                <a:latin typeface="TimesNewRomanPSMT"/>
              </a:rPr>
            </a:br>
            <a:r>
              <a:rPr lang="ru-RU" sz="2800" b="1" dirty="0">
                <a:solidFill>
                  <a:srgbClr val="000000"/>
                </a:solidFill>
                <a:latin typeface="TimesNewRomanPSMT"/>
              </a:rPr>
              <a:t>педагоги </a:t>
            </a:r>
            <a:r>
              <a:rPr lang="ru-RU" sz="2800" b="1" dirty="0" err="1">
                <a:solidFill>
                  <a:srgbClr val="232B30"/>
                </a:solidFill>
                <a:latin typeface="TimesNewRomanPSMT"/>
              </a:rPr>
              <a:t>зможуть</a:t>
            </a:r>
            <a:r>
              <a:rPr lang="ru-RU" sz="2800" b="1" dirty="0">
                <a:solidFill>
                  <a:srgbClr val="232B30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232B30"/>
                </a:solidFill>
                <a:latin typeface="TimesNewRomanPSMT"/>
              </a:rPr>
              <a:t>підготуватись</a:t>
            </a:r>
            <a:r>
              <a:rPr lang="ru-RU" sz="2800" b="1" dirty="0">
                <a:solidFill>
                  <a:srgbClr val="232B30"/>
                </a:solidFill>
                <a:latin typeface="TimesNewRomanPSMT"/>
              </a:rPr>
              <a:t> до </a:t>
            </a:r>
            <a:r>
              <a:rPr lang="ru-RU" sz="2800" b="1" dirty="0" err="1">
                <a:solidFill>
                  <a:srgbClr val="232B30"/>
                </a:solidFill>
                <a:latin typeface="TimesNewRomanPSMT"/>
              </a:rPr>
              <a:t>роботи</a:t>
            </a:r>
            <a:r>
              <a:rPr lang="ru-RU" sz="2800" b="1" dirty="0">
                <a:solidFill>
                  <a:srgbClr val="232B30"/>
                </a:solidFill>
                <a:latin typeface="TimesNewRomanPSMT"/>
              </a:rPr>
              <a:t>, </a:t>
            </a:r>
            <a:r>
              <a:rPr lang="ru-RU" sz="2800" b="1" dirty="0" err="1">
                <a:solidFill>
                  <a:srgbClr val="232B30"/>
                </a:solidFill>
                <a:latin typeface="TimesNewRomanPSMT"/>
              </a:rPr>
              <a:t>організувати</a:t>
            </a:r>
            <a:r>
              <a:rPr lang="ru-RU" sz="2800" b="1" dirty="0">
                <a:solidFill>
                  <a:srgbClr val="232B30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232B30"/>
                </a:solidFill>
                <a:latin typeface="TimesNewRomanPSMT"/>
              </a:rPr>
              <a:t>освітній</a:t>
            </a:r>
            <a:r>
              <a:rPr lang="ru-RU" sz="2800" b="1" dirty="0">
                <a:solidFill>
                  <a:srgbClr val="232B30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232B30"/>
                </a:solidFill>
                <a:latin typeface="TimesNewRomanPSMT"/>
              </a:rPr>
              <a:t>процес</a:t>
            </a:r>
            <a:r>
              <a:rPr lang="ru-RU" sz="2800" b="1" dirty="0">
                <a:solidFill>
                  <a:srgbClr val="232B30"/>
                </a:solidFill>
                <a:latin typeface="TimesNewRomanPSMT"/>
              </a:rPr>
              <a:t> у </a:t>
            </a:r>
            <a:r>
              <a:rPr lang="ru-RU" sz="2800" b="1" dirty="0" err="1" smtClean="0">
                <a:solidFill>
                  <a:srgbClr val="232B30"/>
                </a:solidFill>
                <a:latin typeface="TimesNewRomanPSMT"/>
              </a:rPr>
              <a:t>нових</a:t>
            </a:r>
            <a:r>
              <a:rPr lang="ru-RU" sz="2800" b="1" dirty="0" smtClean="0">
                <a:solidFill>
                  <a:srgbClr val="232B30"/>
                </a:solidFill>
                <a:latin typeface="TimesNewRomanPSMT"/>
              </a:rPr>
              <a:t> </a:t>
            </a:r>
            <a:r>
              <a:rPr lang="ru-RU" sz="2800" b="1" dirty="0" err="1" smtClean="0">
                <a:solidFill>
                  <a:srgbClr val="232B30"/>
                </a:solidFill>
                <a:latin typeface="TimesNewRomanPSMT"/>
              </a:rPr>
              <a:t>умовах</a:t>
            </a:r>
            <a:r>
              <a:rPr lang="ru-RU" sz="2800" b="1" dirty="0" smtClean="0">
                <a:solidFill>
                  <a:srgbClr val="232B30"/>
                </a:solidFill>
                <a:latin typeface="TimesNewRomanPSMT"/>
              </a:rPr>
              <a:t> </a:t>
            </a:r>
            <a:r>
              <a:rPr lang="ru-RU" sz="2800" b="1" dirty="0">
                <a:solidFill>
                  <a:srgbClr val="232B30"/>
                </a:solidFill>
                <a:latin typeface="TimesNewRomanPSMT"/>
              </a:rPr>
              <a:t>- </a:t>
            </a:r>
            <a:r>
              <a:rPr lang="ru-RU" sz="2800" b="1" dirty="0">
                <a:solidFill>
                  <a:srgbClr val="0000CC"/>
                </a:solidFill>
                <a:latin typeface="TimesNewRomanPSMT"/>
              </a:rPr>
              <a:t>«</a:t>
            </a:r>
            <a:r>
              <a:rPr lang="ru-RU" sz="2800" b="1" dirty="0" err="1">
                <a:solidFill>
                  <a:srgbClr val="0000CC"/>
                </a:solidFill>
                <a:latin typeface="TimesNewRomanPSMT"/>
              </a:rPr>
              <a:t>Сучасне</a:t>
            </a:r>
            <a:r>
              <a:rPr lang="ru-RU" sz="2800" b="1" dirty="0">
                <a:solidFill>
                  <a:srgbClr val="0000CC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0000CC"/>
                </a:solidFill>
                <a:latin typeface="TimesNewRomanPSMT"/>
              </a:rPr>
              <a:t>дошкілля</a:t>
            </a:r>
            <a:r>
              <a:rPr lang="ru-RU" sz="2800" b="1" dirty="0">
                <a:solidFill>
                  <a:srgbClr val="0000CC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0000CC"/>
                </a:solidFill>
                <a:latin typeface="TimesNewRomanPSMT"/>
              </a:rPr>
              <a:t>під</a:t>
            </a:r>
            <a:r>
              <a:rPr lang="ru-RU" sz="2800" b="1" dirty="0">
                <a:solidFill>
                  <a:srgbClr val="0000CC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0000CC"/>
                </a:solidFill>
                <a:latin typeface="TimesNewRomanPSMT"/>
              </a:rPr>
              <a:t>крилами</a:t>
            </a:r>
            <a:r>
              <a:rPr lang="ru-RU" sz="2800" b="1" dirty="0">
                <a:solidFill>
                  <a:srgbClr val="0000CC"/>
                </a:solidFill>
                <a:latin typeface="TimesNewRomanPSMT"/>
              </a:rPr>
              <a:t> </a:t>
            </a:r>
            <a:r>
              <a:rPr lang="ru-RU" sz="2800" b="1" dirty="0" err="1">
                <a:solidFill>
                  <a:srgbClr val="0000CC"/>
                </a:solidFill>
                <a:latin typeface="TimesNewRomanPSMT"/>
              </a:rPr>
              <a:t>захисту</a:t>
            </a:r>
            <a:r>
              <a:rPr lang="ru-RU" sz="2800" b="1" dirty="0" smtClean="0">
                <a:solidFill>
                  <a:srgbClr val="0000CC"/>
                </a:solidFill>
                <a:latin typeface="TimesNewRomanPSMT"/>
              </a:rPr>
              <a:t>».</a:t>
            </a:r>
          </a:p>
          <a:p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Відкрито дитячий </a:t>
            </a:r>
            <a:r>
              <a:rPr lang="uk-UA" sz="2800" b="1" dirty="0" err="1">
                <a:solidFill>
                  <a:srgbClr val="000000"/>
                </a:solidFill>
                <a:latin typeface="TimesNewRomanPSMT"/>
              </a:rPr>
              <a:t>онлайн-садок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 НУМО з </a:t>
            </a:r>
            <a:r>
              <a:rPr lang="uk-UA" sz="2800" b="1" dirty="0" err="1">
                <a:solidFill>
                  <a:srgbClr val="000000"/>
                </a:solidFill>
                <a:latin typeface="TimesNewRomanPSMT"/>
              </a:rPr>
              <a:t>відеозаняттями</a:t>
            </a: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 для дітей віком від 3</a:t>
            </a:r>
            <a:br>
              <a:rPr lang="uk-UA" sz="2800" b="1" dirty="0">
                <a:solidFill>
                  <a:srgbClr val="000000"/>
                </a:solidFill>
                <a:latin typeface="TimesNewRomanPSMT"/>
              </a:rPr>
            </a:br>
            <a:r>
              <a:rPr lang="uk-UA" sz="2800" b="1" dirty="0">
                <a:solidFill>
                  <a:srgbClr val="000000"/>
                </a:solidFill>
                <a:latin typeface="TimesNewRomanPSMT"/>
              </a:rPr>
              <a:t>до 6 років </a:t>
            </a:r>
            <a:r>
              <a:rPr lang="uk-UA" sz="2800" b="1" dirty="0">
                <a:solidFill>
                  <a:srgbClr val="232B30"/>
                </a:solidFill>
                <a:latin typeface="TimesNewRomanPSMT"/>
              </a:rPr>
              <a:t>(ЮНІСЕФ разом із МОН України). </a:t>
            </a:r>
            <a:r>
              <a:rPr lang="uk-UA" sz="2800" b="1" dirty="0" smtClean="0">
                <a:solidFill>
                  <a:srgbClr val="232B30"/>
                </a:solidFill>
                <a:latin typeface="TimesNewRomanPSMT"/>
              </a:rPr>
              <a:t>Випуски </a:t>
            </a:r>
            <a:r>
              <a:rPr lang="uk-UA" sz="2800" b="1" dirty="0">
                <a:solidFill>
                  <a:srgbClr val="232B30"/>
                </a:solidFill>
                <a:latin typeface="TimesNewRomanPSMT"/>
              </a:rPr>
              <a:t>доступні до </a:t>
            </a:r>
            <a:r>
              <a:rPr lang="uk-UA" sz="2800" b="1" dirty="0" smtClean="0">
                <a:solidFill>
                  <a:srgbClr val="232B30"/>
                </a:solidFill>
                <a:latin typeface="TimesNewRomanPSMT"/>
              </a:rPr>
              <a:t>перегляду на </a:t>
            </a:r>
            <a:r>
              <a:rPr lang="en-US" sz="2800" b="1" dirty="0">
                <a:solidFill>
                  <a:srgbClr val="232B30"/>
                </a:solidFill>
                <a:latin typeface="TimesNewRomanPSMT"/>
              </a:rPr>
              <a:t>YouTube-</a:t>
            </a:r>
            <a:r>
              <a:rPr lang="uk-UA" sz="2800" b="1" dirty="0">
                <a:solidFill>
                  <a:srgbClr val="232B30"/>
                </a:solidFill>
                <a:latin typeface="TimesNewRomanPSMT"/>
              </a:rPr>
              <a:t>каналах </a:t>
            </a:r>
            <a:r>
              <a:rPr lang="uk-UA" sz="2800" b="1" dirty="0">
                <a:solidFill>
                  <a:srgbClr val="0000FF"/>
                </a:solidFill>
                <a:latin typeface="TimesNewRomanPSMT"/>
              </a:rPr>
              <a:t>МОН </a:t>
            </a:r>
            <a:r>
              <a:rPr lang="uk-UA" sz="2800" b="1" dirty="0">
                <a:solidFill>
                  <a:srgbClr val="232B30"/>
                </a:solidFill>
                <a:latin typeface="TimesNewRomanPSMT"/>
              </a:rPr>
              <a:t>та </a:t>
            </a:r>
            <a:r>
              <a:rPr lang="uk-UA" sz="2800" b="1" dirty="0">
                <a:solidFill>
                  <a:srgbClr val="0000CC"/>
                </a:solidFill>
                <a:latin typeface="TimesNewRomanPSMT"/>
              </a:rPr>
              <a:t>ЮНІСЕФ </a:t>
            </a:r>
            <a:r>
              <a:rPr lang="uk-UA" sz="2800" b="1" dirty="0">
                <a:solidFill>
                  <a:srgbClr val="232B30"/>
                </a:solidFill>
                <a:latin typeface="TimesNewRomanPSMT"/>
              </a:rPr>
              <a:t>і на платформі </a:t>
            </a:r>
            <a:r>
              <a:rPr lang="en-US" sz="2800" b="1" dirty="0">
                <a:solidFill>
                  <a:srgbClr val="0000FF"/>
                </a:solidFill>
                <a:latin typeface="TimesNewRomanPSMT"/>
              </a:rPr>
              <a:t>MEGOGO</a:t>
            </a:r>
            <a:r>
              <a:rPr lang="en-US" sz="2800" b="1" dirty="0">
                <a:solidFill>
                  <a:srgbClr val="232B30"/>
                </a:solidFill>
                <a:latin typeface="TimesNewRomanPSMT"/>
              </a:rPr>
              <a:t>. </a:t>
            </a:r>
            <a:r>
              <a:rPr lang="ru-RU" sz="2800" b="1" dirty="0">
                <a:solidFill>
                  <a:srgbClr val="232B30"/>
                </a:solidFill>
                <a:latin typeface="TimesNewRomanPSMT"/>
              </a:rPr>
              <a:t/>
            </a:r>
            <a:br>
              <a:rPr lang="ru-RU" sz="2800" b="1" dirty="0">
                <a:solidFill>
                  <a:srgbClr val="232B30"/>
                </a:solidFill>
                <a:latin typeface="TimesNewRomanPSMT"/>
              </a:rPr>
            </a:b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96365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latin typeface="TimesNewRomanPSMT"/>
              </a:rPr>
              <a:t>- </a:t>
            </a:r>
            <a:r>
              <a:rPr lang="uk-UA" sz="2800" dirty="0">
                <a:latin typeface="TimesNewRomanPSMT"/>
              </a:rPr>
              <a:t>поради з надання першої психологічної допомоги людям, які </a:t>
            </a:r>
            <a:r>
              <a:rPr lang="uk-UA" sz="2800" dirty="0" smtClean="0">
                <a:latin typeface="TimesNewRomanPSMT"/>
              </a:rPr>
              <a:t>пережили кризову </a:t>
            </a:r>
            <a:r>
              <a:rPr lang="uk-UA" sz="2800" dirty="0">
                <a:latin typeface="TimesNewRomanPSMT"/>
              </a:rPr>
              <a:t>подію</a:t>
            </a:r>
            <a:r>
              <a:rPr lang="uk-UA" sz="2800" dirty="0" smtClean="0">
                <a:latin typeface="TimesNewRomanPSMT"/>
              </a:rPr>
              <a:t>;</a:t>
            </a:r>
          </a:p>
          <a:p>
            <a:r>
              <a:rPr lang="uk-UA" sz="2800" dirty="0" smtClean="0">
                <a:latin typeface="TimesNewRomanPSMT"/>
              </a:rPr>
              <a:t>- </a:t>
            </a:r>
            <a:r>
              <a:rPr lang="uk-UA" sz="2800" dirty="0">
                <a:latin typeface="TimesNewRomanPSMT"/>
              </a:rPr>
              <a:t>поради від експертів ЮНІСЕФ «Як підтримати дітей у стресових ситуаціях</a:t>
            </a:r>
            <a:r>
              <a:rPr lang="uk-UA" sz="2800" dirty="0" smtClean="0">
                <a:latin typeface="TimesNewRomanPSMT"/>
              </a:rPr>
              <a:t>»;</a:t>
            </a:r>
          </a:p>
          <a:p>
            <a:r>
              <a:rPr lang="uk-UA" sz="2800" dirty="0" smtClean="0">
                <a:latin typeface="TimesNewRomanPSMT"/>
              </a:rPr>
              <a:t>- </a:t>
            </a:r>
            <a:r>
              <a:rPr lang="uk-UA" sz="2800" dirty="0">
                <a:latin typeface="TimesNewRomanPSMT"/>
              </a:rPr>
              <a:t>інформаційний комікс для дітей «Поради від захисника України</a:t>
            </a:r>
            <a:r>
              <a:rPr lang="uk-UA" sz="2800" dirty="0" smtClean="0">
                <a:latin typeface="TimesNewRomanPSMT"/>
              </a:rPr>
              <a:t>»;</a:t>
            </a:r>
          </a:p>
          <a:p>
            <a:r>
              <a:rPr lang="uk-UA" sz="2800" dirty="0" smtClean="0">
                <a:latin typeface="TimesNewRomanPSMT"/>
              </a:rPr>
              <a:t>- </a:t>
            </a:r>
            <a:r>
              <a:rPr lang="uk-UA" sz="2800" dirty="0">
                <a:latin typeface="TimesNewRomanPSMT"/>
              </a:rPr>
              <a:t>хрестоматія для дітей дошкільного віку “Моя країна – Україна” </a:t>
            </a:r>
            <a:r>
              <a:rPr lang="uk-UA" sz="2800" dirty="0" smtClean="0">
                <a:latin typeface="TimesNewRomanPSMT"/>
              </a:rPr>
              <a:t>з національно-патріотичного </a:t>
            </a:r>
            <a:r>
              <a:rPr lang="uk-UA" sz="2800" dirty="0">
                <a:latin typeface="TimesNewRomanPSMT"/>
              </a:rPr>
              <a:t>виховання.</a:t>
            </a:r>
            <a:br>
              <a:rPr lang="uk-UA" sz="2800" dirty="0">
                <a:latin typeface="TimesNewRomanPSMT"/>
              </a:rPr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  <a:ea typeface="+mn-ea"/>
                <a:cs typeface="+mn-cs"/>
              </a:rPr>
              <a:t>Д</a:t>
            </a: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  <a:ea typeface="+mn-ea"/>
                <a:cs typeface="+mn-cs"/>
              </a:rPr>
              <a:t>ля </a:t>
            </a:r>
            <a:r>
              <a:rPr lang="uk-UA" sz="28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  <a:ea typeface="+mn-ea"/>
                <a:cs typeface="+mn-cs"/>
              </a:rPr>
              <a:t>використання у роботі є корисними такі матеріали:</a:t>
            </a:r>
            <a:br>
              <a:rPr lang="uk-UA" sz="2800" dirty="0">
                <a:solidFill>
                  <a:schemeClr val="accent2">
                    <a:lumMod val="75000"/>
                  </a:schemeClr>
                </a:solidFill>
                <a:effectLst/>
                <a:latin typeface="TimesNewRomanPSMT"/>
                <a:ea typeface="+mn-ea"/>
                <a:cs typeface="+mn-cs"/>
              </a:rPr>
            </a:br>
            <a:endParaRPr lang="uk-UA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021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432</TotalTime>
  <Words>1515</Words>
  <Application>Microsoft Office PowerPoint</Application>
  <PresentationFormat>Экран (4:3)</PresentationFormat>
  <Paragraphs>161</Paragraphs>
  <Slides>43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Открытая</vt:lpstr>
      <vt:lpstr>   «Методичні рекомендації щодо здійснення освітньої діяльності з питань дошкільної освіти на період дії правового режиму воєнного стану» </vt:lpstr>
      <vt:lpstr>Презентация PowerPoint</vt:lpstr>
      <vt:lpstr>Нормативно-правова база в умовах воєнного стану в Україні </vt:lpstr>
      <vt:lpstr>Нормативно-правова база в умовах воєнного стану в Україні </vt:lpstr>
      <vt:lpstr>Презентация PowerPoint</vt:lpstr>
      <vt:lpstr> Наскрізними в організації освітнього процесу з дітьми будь-якої вікової групи мають бути такі ідеї та теорії: </vt:lpstr>
      <vt:lpstr> Актуальні питання в умовах воєнного стану: </vt:lpstr>
      <vt:lpstr>Презентация PowerPoint</vt:lpstr>
      <vt:lpstr>Для використання у роботі є корисними такі матеріали: </vt:lpstr>
      <vt:lpstr>Презентация PowerPoint</vt:lpstr>
      <vt:lpstr> Першочерговими завданнями ЗДО у воєнний час є: </vt:lpstr>
      <vt:lpstr> Першочерговими завданнями ЗДО у воєнний час є: </vt:lpstr>
      <vt:lpstr>Презентация PowerPoint</vt:lpstr>
      <vt:lpstr>З метою покращення адаптації громадян із числа внутрішньо переміщених осіб із зон  активних бойових дій працівники ЗДО мають:</vt:lpstr>
      <vt:lpstr>Презентация PowerPoint</vt:lpstr>
      <vt:lpstr> Технологічні аспекти організації комунікації з учасниками освітнього процесу. </vt:lpstr>
      <vt:lpstr>Вихователь має орієнтуватись на виконання різних  завдань:</vt:lpstr>
      <vt:lpstr>        Основними формами онлайн-комунікацій є:  відеоконференція, форум, чат, блог, електронна пошта, анкетування, соціальні мережі.  У складних умовах корисними можуть бути сервіси та інструменти комунікації в онлайн-режимі. </vt:lpstr>
      <vt:lpstr>Презентация PowerPoint</vt:lpstr>
      <vt:lpstr>На вебресурсах ЗДО рекомендують розміщувати:</vt:lpstr>
      <vt:lpstr>Презентация PowerPoint</vt:lpstr>
      <vt:lpstr>Вихователю необхідно враховувати особливості дітей дошкільного віку під час організації освітнього процесу в дистанційному форматі</vt:lpstr>
      <vt:lpstr>Вихователю необхідно враховувати особливості дітей дошкільного віку під час організації освітнього процесу в дистанційному форматі</vt:lpstr>
      <vt:lpstr>Вихователю необхідно враховувати особливості дітей дошкільного віку під час організації освітнього процесу в дистанційному форматі</vt:lpstr>
      <vt:lpstr> Необхідними умовами якісної інклюзивної освіти, зокрема в умовах дистанційної взаємодії є: </vt:lpstr>
      <vt:lpstr> Необхідними умовами якісної інклюзивної освіти, зокрема в умовах дистанційної взаємодії є: </vt:lpstr>
      <vt:lpstr>  Рекомендації для батьків вихованців  </vt:lpstr>
      <vt:lpstr>Рекомендації для батьків вихованців</vt:lpstr>
      <vt:lpstr>Матеріали для педагогів та батьків</vt:lpstr>
      <vt:lpstr>Матеріали для педагогів та батьків</vt:lpstr>
      <vt:lpstr>Матеріали для педагогів та батьків</vt:lpstr>
      <vt:lpstr>Матеріали для педагогів та батьків</vt:lpstr>
      <vt:lpstr>Матеріали для педагогів та батьків</vt:lpstr>
      <vt:lpstr>Матеріали для педагогів та батьків</vt:lpstr>
      <vt:lpstr>Матеріали для педагогів та батьків</vt:lpstr>
      <vt:lpstr>Матеріали для педагогів та батьків</vt:lpstr>
      <vt:lpstr>Матеріали для педагогів та батьків</vt:lpstr>
      <vt:lpstr>Матеріали для педагогів та батьків</vt:lpstr>
      <vt:lpstr>Матеріали для педагогів та батьків</vt:lpstr>
      <vt:lpstr>Матеріали для педагогів та батьків</vt:lpstr>
      <vt:lpstr>Презентация PowerPoint</vt:lpstr>
      <vt:lpstr> Додаток 2 до листа МОН від __.04.2022 №  План реагування на надзвичайні ситуації вихователя закладу дошкільної освіти</vt:lpstr>
      <vt:lpstr>Найголовніша цінність для людини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Дистанційна робота для вчителів</dc:title>
  <dc:creator>Admin</dc:creator>
  <cp:lastModifiedBy>ПК</cp:lastModifiedBy>
  <cp:revision>52</cp:revision>
  <dcterms:created xsi:type="dcterms:W3CDTF">2020-03-20T13:10:20Z</dcterms:created>
  <dcterms:modified xsi:type="dcterms:W3CDTF">2022-04-12T08:53:51Z</dcterms:modified>
</cp:coreProperties>
</file>